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Average"/>
      <p:regular r:id="rId37"/>
    </p:embeddedFont>
    <p:embeddedFont>
      <p:font typeface="Oswald"/>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684F77-478C-49A1-80C2-124B1816F238}">
  <a:tblStyle styleId="{23684F77-478C-49A1-80C2-124B1816F23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Average-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Oswald-bold.fntdata"/><Relationship Id="rId16" Type="http://schemas.openxmlformats.org/officeDocument/2006/relationships/slide" Target="slides/slide10.xml"/><Relationship Id="rId38" Type="http://schemas.openxmlformats.org/officeDocument/2006/relationships/font" Target="fonts/Oswald-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e30ef72888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e30ef72888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e30ef72888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e30ef72888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252bfc4f0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252bfc4f0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e30ef72888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e30ef72888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252bfc4f0b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252bfc4f0b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252bfc4f0b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252bfc4f0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252bfc4f0b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252bfc4f0b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252bfc4f0b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252bfc4f0b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252bfc4f0b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252bfc4f0b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252bfc4f0b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252bfc4f0b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e30ef72888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e30ef72888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252bfc4f0b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252bfc4f0b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252bfc4f0b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252bfc4f0b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e30ef72888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e30ef72888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252bfc4f0b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252bfc4f0b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252bfc4f0b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252bfc4f0b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252bfc4f0b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252bfc4f0b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e30ef72888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e30ef72888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252bfc4f0b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252bfc4f0b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e30ef72888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e30ef72888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e30ef72888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e30ef72888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e30ef72888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e30ef72888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e30ef72888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e30ef72888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e30ef72888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e30ef72888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252bfc4f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252bfc4f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e30ef72888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e30ef72888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252bfc4f0b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252bfc4f0b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e30ef7288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e30ef7288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e30ef72888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e30ef72888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210588" y="1789850"/>
            <a:ext cx="2722800" cy="909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a:t>Healthec</a:t>
            </a:r>
            <a:endParaRPr/>
          </a:p>
        </p:txBody>
      </p:sp>
      <p:sp>
        <p:nvSpPr>
          <p:cNvPr id="60" name="Google Shape;60;p13"/>
          <p:cNvSpPr txBox="1"/>
          <p:nvPr>
            <p:ph idx="1" type="subTitle"/>
          </p:nvPr>
        </p:nvSpPr>
        <p:spPr>
          <a:xfrm>
            <a:off x="723150" y="3508200"/>
            <a:ext cx="3470700" cy="13977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s" sz="1750">
                <a:solidFill>
                  <a:schemeClr val="dk1"/>
                </a:solidFill>
              </a:rPr>
              <a:t>19130959 Fernando Pérez Romero</a:t>
            </a:r>
            <a:endParaRPr sz="1750">
              <a:solidFill>
                <a:schemeClr val="dk1"/>
              </a:solidFill>
            </a:endParaRPr>
          </a:p>
          <a:p>
            <a:pPr indent="0" lvl="0" marL="0" rtl="0" algn="l">
              <a:spcBef>
                <a:spcPts val="0"/>
              </a:spcBef>
              <a:spcAft>
                <a:spcPts val="0"/>
              </a:spcAft>
              <a:buNone/>
            </a:pPr>
            <a:r>
              <a:rPr lang="es" sz="1750">
                <a:solidFill>
                  <a:schemeClr val="dk1"/>
                </a:solidFill>
              </a:rPr>
              <a:t>19130932 Carlos Daniel Lopez Romo</a:t>
            </a:r>
            <a:endParaRPr sz="1750">
              <a:solidFill>
                <a:schemeClr val="dk1"/>
              </a:solidFill>
            </a:endParaRPr>
          </a:p>
          <a:p>
            <a:pPr indent="0" lvl="0" marL="0" rtl="0" algn="l">
              <a:spcBef>
                <a:spcPts val="0"/>
              </a:spcBef>
              <a:spcAft>
                <a:spcPts val="0"/>
              </a:spcAft>
              <a:buNone/>
            </a:pPr>
            <a:r>
              <a:rPr lang="es" sz="1750">
                <a:solidFill>
                  <a:schemeClr val="dk1"/>
                </a:solidFill>
              </a:rPr>
              <a:t>19130984 Angel Dario Vidaña Vargas</a:t>
            </a:r>
            <a:endParaRPr sz="1750">
              <a:solidFill>
                <a:schemeClr val="dk1"/>
              </a:solidFill>
            </a:endParaRPr>
          </a:p>
          <a:p>
            <a:pPr indent="0" lvl="0" marL="0" rtl="0" algn="l">
              <a:spcBef>
                <a:spcPts val="0"/>
              </a:spcBef>
              <a:spcAft>
                <a:spcPts val="0"/>
              </a:spcAft>
              <a:buNone/>
            </a:pPr>
            <a:r>
              <a:rPr lang="es" sz="1750">
                <a:solidFill>
                  <a:schemeClr val="dk1"/>
                </a:solidFill>
              </a:rPr>
              <a:t>20130022 Omar Adrián Tapia Guzmán</a:t>
            </a:r>
            <a:endParaRPr sz="1750">
              <a:solidFill>
                <a:schemeClr val="dk1"/>
              </a:solidFill>
            </a:endParaRPr>
          </a:p>
          <a:p>
            <a:pPr indent="0" lvl="0" marL="0" rtl="0" algn="l">
              <a:spcBef>
                <a:spcPts val="0"/>
              </a:spcBef>
              <a:spcAft>
                <a:spcPts val="0"/>
              </a:spcAft>
              <a:buNone/>
            </a:pPr>
            <a:r>
              <a:rPr lang="es" sz="1750">
                <a:solidFill>
                  <a:schemeClr val="dk1"/>
                </a:solidFill>
              </a:rPr>
              <a:t>20130053 Carlos Antonio Madrigal Trejo </a:t>
            </a:r>
            <a:endParaRPr sz="1750">
              <a:solidFill>
                <a:schemeClr val="dk1"/>
              </a:solidFill>
            </a:endParaRPr>
          </a:p>
          <a:p>
            <a:pPr indent="0" lvl="0" marL="0" rtl="0" algn="ctr">
              <a:spcBef>
                <a:spcPts val="0"/>
              </a:spcBef>
              <a:spcAft>
                <a:spcPts val="0"/>
              </a:spcAft>
              <a:buNone/>
            </a:pPr>
            <a:r>
              <a:t/>
            </a:r>
            <a:endParaRPr/>
          </a:p>
        </p:txBody>
      </p:sp>
      <p:sp>
        <p:nvSpPr>
          <p:cNvPr id="61" name="Google Shape;61;p13"/>
          <p:cNvSpPr txBox="1"/>
          <p:nvPr/>
        </p:nvSpPr>
        <p:spPr>
          <a:xfrm>
            <a:off x="1720638" y="1260350"/>
            <a:ext cx="5702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dk1"/>
                </a:solidFill>
                <a:latin typeface="Average"/>
                <a:ea typeface="Average"/>
                <a:cs typeface="Average"/>
                <a:sym typeface="Average"/>
              </a:rPr>
              <a:t>Gestión de Proyectos de Software</a:t>
            </a:r>
            <a:endParaRPr sz="1800">
              <a:solidFill>
                <a:schemeClr val="dk1"/>
              </a:solidFill>
              <a:latin typeface="Average"/>
              <a:ea typeface="Average"/>
              <a:cs typeface="Average"/>
              <a:sym typeface="Average"/>
            </a:endParaRPr>
          </a:p>
        </p:txBody>
      </p:sp>
      <p:pic>
        <p:nvPicPr>
          <p:cNvPr id="62" name="Google Shape;62;p13"/>
          <p:cNvPicPr preferRelativeResize="0"/>
          <p:nvPr/>
        </p:nvPicPr>
        <p:blipFill>
          <a:blip r:embed="rId3">
            <a:alphaModFix/>
          </a:blip>
          <a:stretch>
            <a:fillRect/>
          </a:stretch>
        </p:blipFill>
        <p:spPr>
          <a:xfrm>
            <a:off x="1153362" y="101700"/>
            <a:ext cx="6837274" cy="1015500"/>
          </a:xfrm>
          <a:prstGeom prst="rect">
            <a:avLst/>
          </a:prstGeom>
          <a:noFill/>
          <a:ln>
            <a:noFill/>
          </a:ln>
        </p:spPr>
      </p:pic>
      <p:sp>
        <p:nvSpPr>
          <p:cNvPr id="63" name="Google Shape;63;p13"/>
          <p:cNvSpPr txBox="1"/>
          <p:nvPr/>
        </p:nvSpPr>
        <p:spPr>
          <a:xfrm>
            <a:off x="6838325" y="3508200"/>
            <a:ext cx="115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Average"/>
                <a:ea typeface="Average"/>
                <a:cs typeface="Average"/>
                <a:sym typeface="Average"/>
              </a:rPr>
              <a:t>18/05/2023</a:t>
            </a:r>
            <a:endParaRPr>
              <a:solidFill>
                <a:schemeClr val="dk1"/>
              </a:solidFill>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85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Metodología</a:t>
            </a:r>
            <a:endParaRPr/>
          </a:p>
        </p:txBody>
      </p:sp>
      <p:sp>
        <p:nvSpPr>
          <p:cNvPr id="123" name="Google Shape;123;p22"/>
          <p:cNvSpPr txBox="1"/>
          <p:nvPr>
            <p:ph idx="1" type="body"/>
          </p:nvPr>
        </p:nvSpPr>
        <p:spPr>
          <a:xfrm>
            <a:off x="311700" y="708600"/>
            <a:ext cx="5256300" cy="3860400"/>
          </a:xfrm>
          <a:prstGeom prst="rect">
            <a:avLst/>
          </a:prstGeom>
        </p:spPr>
        <p:txBody>
          <a:bodyPr anchorCtr="0" anchor="t" bIns="91425" lIns="91425" spcFirstLastPara="1" rIns="91425" wrap="square" tIns="91425">
            <a:normAutofit fontScale="92500" lnSpcReduction="20000"/>
          </a:bodyPr>
          <a:lstStyle/>
          <a:p>
            <a:pPr indent="0" lvl="0" marL="0" rtl="0" algn="just">
              <a:spcBef>
                <a:spcPts val="0"/>
              </a:spcBef>
              <a:spcAft>
                <a:spcPts val="1200"/>
              </a:spcAft>
              <a:buNone/>
            </a:pPr>
            <a:r>
              <a:rPr lang="es"/>
              <a:t>En el proyecto de desarrollo de la aplicación, se aplicó la metodología Scrum para gestionar y organizar el proceso de trabajo de manera eficiente. Scrum es un marco de trabajo ágil que se basa en la iteración y la colaboración entre los miembros del equipo. En este proyecto, se utilizó un enfoque de desarrollo iterativo en el cual se dividieron las tareas en sprints, periodos de tiempo cortos y fijos que llegaron a ser de una semana en el periodo de investigación e implementación, sin embargo en este último se compartieron los sprints asignados a cada uno de los módulos para tener más tiempo de desarrollo. Durante cada sprint, se establecieron objetivos específicos y se priorizaron las funcionalidades a desarrollar.</a:t>
            </a:r>
            <a:endParaRPr/>
          </a:p>
        </p:txBody>
      </p:sp>
      <p:pic>
        <p:nvPicPr>
          <p:cNvPr id="124" name="Google Shape;124;p22"/>
          <p:cNvPicPr preferRelativeResize="0"/>
          <p:nvPr/>
        </p:nvPicPr>
        <p:blipFill rotWithShape="1">
          <a:blip r:embed="rId3">
            <a:alphaModFix/>
          </a:blip>
          <a:srcRect b="0" l="0" r="0" t="21764"/>
          <a:stretch/>
        </p:blipFill>
        <p:spPr>
          <a:xfrm>
            <a:off x="5568000" y="861000"/>
            <a:ext cx="3483000" cy="1710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241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Casos de </a:t>
            </a:r>
            <a:r>
              <a:rPr lang="es"/>
              <a:t>éxito</a:t>
            </a:r>
            <a:endParaRPr/>
          </a:p>
        </p:txBody>
      </p:sp>
      <p:sp>
        <p:nvSpPr>
          <p:cNvPr id="130" name="Google Shape;130;p23"/>
          <p:cNvSpPr txBox="1"/>
          <p:nvPr>
            <p:ph idx="1" type="body"/>
          </p:nvPr>
        </p:nvSpPr>
        <p:spPr>
          <a:xfrm>
            <a:off x="311700" y="866050"/>
            <a:ext cx="8520600" cy="370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Headspace</a:t>
            </a:r>
            <a:endParaRPr/>
          </a:p>
          <a:p>
            <a:pPr indent="0" lvl="0" marL="0" rtl="0" algn="l">
              <a:spcBef>
                <a:spcPts val="1200"/>
              </a:spcBef>
              <a:spcAft>
                <a:spcPts val="1200"/>
              </a:spcAft>
              <a:buNone/>
            </a:pPr>
            <a:r>
              <a:t/>
            </a:r>
            <a:endParaRPr/>
          </a:p>
        </p:txBody>
      </p:sp>
      <p:pic>
        <p:nvPicPr>
          <p:cNvPr id="131" name="Google Shape;131;p23"/>
          <p:cNvPicPr preferRelativeResize="0"/>
          <p:nvPr/>
        </p:nvPicPr>
        <p:blipFill rotWithShape="1">
          <a:blip r:embed="rId3">
            <a:alphaModFix/>
          </a:blip>
          <a:srcRect b="0" l="0" r="0" t="3063"/>
          <a:stretch/>
        </p:blipFill>
        <p:spPr>
          <a:xfrm>
            <a:off x="1694450" y="814375"/>
            <a:ext cx="2314575" cy="4068576"/>
          </a:xfrm>
          <a:prstGeom prst="rect">
            <a:avLst/>
          </a:prstGeom>
          <a:noFill/>
          <a:ln>
            <a:noFill/>
          </a:ln>
        </p:spPr>
      </p:pic>
      <p:pic>
        <p:nvPicPr>
          <p:cNvPr id="132" name="Google Shape;132;p23"/>
          <p:cNvPicPr preferRelativeResize="0"/>
          <p:nvPr/>
        </p:nvPicPr>
        <p:blipFill rotWithShape="1">
          <a:blip r:embed="rId4">
            <a:alphaModFix/>
          </a:blip>
          <a:srcRect b="0" l="0" r="0" t="3418"/>
          <a:stretch/>
        </p:blipFill>
        <p:spPr>
          <a:xfrm>
            <a:off x="4168875" y="814375"/>
            <a:ext cx="2119351" cy="4068576"/>
          </a:xfrm>
          <a:prstGeom prst="rect">
            <a:avLst/>
          </a:prstGeom>
          <a:noFill/>
          <a:ln>
            <a:noFill/>
          </a:ln>
        </p:spPr>
      </p:pic>
      <p:pic>
        <p:nvPicPr>
          <p:cNvPr id="133" name="Google Shape;133;p23"/>
          <p:cNvPicPr preferRelativeResize="0"/>
          <p:nvPr/>
        </p:nvPicPr>
        <p:blipFill rotWithShape="1">
          <a:blip r:embed="rId5">
            <a:alphaModFix/>
          </a:blip>
          <a:srcRect b="0" l="0" r="0" t="2343"/>
          <a:stretch/>
        </p:blipFill>
        <p:spPr>
          <a:xfrm>
            <a:off x="6448075" y="814375"/>
            <a:ext cx="2119351" cy="40685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241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Casos de éxito</a:t>
            </a:r>
            <a:endParaRPr/>
          </a:p>
        </p:txBody>
      </p:sp>
      <p:sp>
        <p:nvSpPr>
          <p:cNvPr id="139" name="Google Shape;139;p24"/>
          <p:cNvSpPr txBox="1"/>
          <p:nvPr>
            <p:ph idx="1" type="body"/>
          </p:nvPr>
        </p:nvSpPr>
        <p:spPr>
          <a:xfrm>
            <a:off x="311700" y="866050"/>
            <a:ext cx="8520600" cy="370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IBrethe</a:t>
            </a:r>
            <a:endParaRPr/>
          </a:p>
          <a:p>
            <a:pPr indent="0" lvl="0" marL="0" rtl="0" algn="l">
              <a:spcBef>
                <a:spcPts val="1200"/>
              </a:spcBef>
              <a:spcAft>
                <a:spcPts val="1200"/>
              </a:spcAft>
              <a:buNone/>
            </a:pPr>
            <a:r>
              <a:t/>
            </a:r>
            <a:endParaRPr/>
          </a:p>
        </p:txBody>
      </p:sp>
      <p:pic>
        <p:nvPicPr>
          <p:cNvPr id="140" name="Google Shape;140;p24"/>
          <p:cNvPicPr preferRelativeResize="0"/>
          <p:nvPr/>
        </p:nvPicPr>
        <p:blipFill>
          <a:blip r:embed="rId3">
            <a:alphaModFix/>
          </a:blip>
          <a:stretch>
            <a:fillRect/>
          </a:stretch>
        </p:blipFill>
        <p:spPr>
          <a:xfrm>
            <a:off x="1920475" y="814375"/>
            <a:ext cx="1822050" cy="3937400"/>
          </a:xfrm>
          <a:prstGeom prst="rect">
            <a:avLst/>
          </a:prstGeom>
          <a:noFill/>
          <a:ln>
            <a:noFill/>
          </a:ln>
        </p:spPr>
      </p:pic>
      <p:pic>
        <p:nvPicPr>
          <p:cNvPr id="141" name="Google Shape;141;p24"/>
          <p:cNvPicPr preferRelativeResize="0"/>
          <p:nvPr/>
        </p:nvPicPr>
        <p:blipFill>
          <a:blip r:embed="rId4">
            <a:alphaModFix/>
          </a:blip>
          <a:stretch>
            <a:fillRect/>
          </a:stretch>
        </p:blipFill>
        <p:spPr>
          <a:xfrm>
            <a:off x="4010625" y="823278"/>
            <a:ext cx="1822050" cy="3928497"/>
          </a:xfrm>
          <a:prstGeom prst="rect">
            <a:avLst/>
          </a:prstGeom>
          <a:noFill/>
          <a:ln>
            <a:noFill/>
          </a:ln>
        </p:spPr>
      </p:pic>
      <p:pic>
        <p:nvPicPr>
          <p:cNvPr id="142" name="Google Shape;142;p24"/>
          <p:cNvPicPr preferRelativeResize="0"/>
          <p:nvPr/>
        </p:nvPicPr>
        <p:blipFill>
          <a:blip r:embed="rId5">
            <a:alphaModFix/>
          </a:blip>
          <a:stretch>
            <a:fillRect/>
          </a:stretch>
        </p:blipFill>
        <p:spPr>
          <a:xfrm>
            <a:off x="6359725" y="818820"/>
            <a:ext cx="1822050" cy="392851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95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Presupuesto</a:t>
            </a:r>
            <a:endParaRPr/>
          </a:p>
        </p:txBody>
      </p:sp>
      <p:sp>
        <p:nvSpPr>
          <p:cNvPr id="148" name="Google Shape;148;p25"/>
          <p:cNvSpPr txBox="1"/>
          <p:nvPr>
            <p:ph idx="1" type="body"/>
          </p:nvPr>
        </p:nvSpPr>
        <p:spPr>
          <a:xfrm>
            <a:off x="311700" y="430700"/>
            <a:ext cx="8520600" cy="377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t>Puntos de </a:t>
            </a:r>
            <a:r>
              <a:rPr b="1" lang="es"/>
              <a:t>Función</a:t>
            </a:r>
            <a:r>
              <a:rPr b="1" lang="es"/>
              <a:t>: </a:t>
            </a:r>
            <a:endParaRPr b="1"/>
          </a:p>
          <a:p>
            <a:pPr indent="0" lvl="0" marL="0" rtl="0" algn="l">
              <a:spcBef>
                <a:spcPts val="1200"/>
              </a:spcBef>
              <a:spcAft>
                <a:spcPts val="1200"/>
              </a:spcAft>
              <a:buNone/>
            </a:pPr>
            <a:r>
              <a:t/>
            </a:r>
            <a:endParaRPr b="1"/>
          </a:p>
        </p:txBody>
      </p:sp>
      <p:pic>
        <p:nvPicPr>
          <p:cNvPr id="149" name="Google Shape;149;p25"/>
          <p:cNvPicPr preferRelativeResize="0"/>
          <p:nvPr/>
        </p:nvPicPr>
        <p:blipFill>
          <a:blip r:embed="rId3">
            <a:alphaModFix/>
          </a:blip>
          <a:stretch>
            <a:fillRect/>
          </a:stretch>
        </p:blipFill>
        <p:spPr>
          <a:xfrm>
            <a:off x="777275" y="886450"/>
            <a:ext cx="7589450" cy="3963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graphicFrame>
        <p:nvGraphicFramePr>
          <p:cNvPr id="154" name="Google Shape;154;p26"/>
          <p:cNvGraphicFramePr/>
          <p:nvPr/>
        </p:nvGraphicFramePr>
        <p:xfrm>
          <a:off x="438050" y="661600"/>
          <a:ext cx="3000000" cy="3000000"/>
        </p:xfrm>
        <a:graphic>
          <a:graphicData uri="http://schemas.openxmlformats.org/drawingml/2006/table">
            <a:tbl>
              <a:tblPr>
                <a:noFill/>
                <a:tableStyleId>{23684F77-478C-49A1-80C2-124B1816F238}</a:tableStyleId>
              </a:tblPr>
              <a:tblGrid>
                <a:gridCol w="2066975"/>
                <a:gridCol w="2066975"/>
                <a:gridCol w="2066975"/>
                <a:gridCol w="2066975"/>
              </a:tblGrid>
              <a:tr h="741750">
                <a:tc>
                  <a:txBody>
                    <a:bodyPr/>
                    <a:lstStyle/>
                    <a:p>
                      <a:pPr indent="0" lvl="0" marL="0" rtl="0" algn="l">
                        <a:spcBef>
                          <a:spcPts val="0"/>
                        </a:spcBef>
                        <a:spcAft>
                          <a:spcPts val="0"/>
                        </a:spcAft>
                        <a:buNone/>
                      </a:pPr>
                      <a:r>
                        <a:rPr lang="es"/>
                        <a:t>Elemento\Complejidad</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Cantidad</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Complejidad</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Total(Cantidad * Complejidad)</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r>
              <a:tr h="482125">
                <a:tc>
                  <a:txBody>
                    <a:bodyPr/>
                    <a:lstStyle/>
                    <a:p>
                      <a:pPr indent="0" lvl="0" marL="0" rtl="0" algn="l">
                        <a:spcBef>
                          <a:spcPts val="0"/>
                        </a:spcBef>
                        <a:spcAft>
                          <a:spcPts val="0"/>
                        </a:spcAft>
                        <a:buNone/>
                      </a:pPr>
                      <a:r>
                        <a:rPr lang="es"/>
                        <a:t>Entradas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1</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s"/>
                        <a:t>4</a:t>
                      </a:r>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s"/>
                        <a:t>4</a:t>
                      </a:r>
                      <a:endParaRPr/>
                    </a:p>
                  </a:txBody>
                  <a:tcPr marT="91425" marB="91425" marR="91425" marL="91425">
                    <a:lnT cap="flat" cmpd="sng" w="9525">
                      <a:solidFill>
                        <a:srgbClr val="000000"/>
                      </a:solidFill>
                      <a:prstDash val="solid"/>
                      <a:round/>
                      <a:headEnd len="sm" w="sm" type="none"/>
                      <a:tailEnd len="sm" w="sm" type="none"/>
                    </a:lnT>
                  </a:tcPr>
                </a:tc>
              </a:tr>
              <a:tr h="482125">
                <a:tc>
                  <a:txBody>
                    <a:bodyPr/>
                    <a:lstStyle/>
                    <a:p>
                      <a:pPr indent="0" lvl="0" marL="0" rtl="0" algn="l">
                        <a:spcBef>
                          <a:spcPts val="0"/>
                        </a:spcBef>
                        <a:spcAft>
                          <a:spcPts val="0"/>
                        </a:spcAft>
                        <a:buNone/>
                      </a:pPr>
                      <a:r>
                        <a:rPr lang="es"/>
                        <a:t>Salidas Externas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10</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s"/>
                        <a:t>5</a:t>
                      </a:r>
                      <a:endParaRPr/>
                    </a:p>
                  </a:txBody>
                  <a:tcPr marT="91425" marB="91425" marR="91425" marL="91425"/>
                </a:tc>
                <a:tc>
                  <a:txBody>
                    <a:bodyPr/>
                    <a:lstStyle/>
                    <a:p>
                      <a:pPr indent="0" lvl="0" marL="0" rtl="0" algn="ctr">
                        <a:spcBef>
                          <a:spcPts val="0"/>
                        </a:spcBef>
                        <a:spcAft>
                          <a:spcPts val="0"/>
                        </a:spcAft>
                        <a:buNone/>
                      </a:pPr>
                      <a:r>
                        <a:rPr lang="es"/>
                        <a:t>50</a:t>
                      </a:r>
                      <a:endParaRPr/>
                    </a:p>
                  </a:txBody>
                  <a:tcPr marT="91425" marB="91425" marR="91425" marL="91425"/>
                </a:tc>
              </a:tr>
              <a:tr h="522650">
                <a:tc>
                  <a:txBody>
                    <a:bodyPr/>
                    <a:lstStyle/>
                    <a:p>
                      <a:pPr indent="0" lvl="0" marL="0" rtl="0" algn="l">
                        <a:spcBef>
                          <a:spcPts val="0"/>
                        </a:spcBef>
                        <a:spcAft>
                          <a:spcPts val="0"/>
                        </a:spcAft>
                        <a:buNone/>
                      </a:pPr>
                      <a:r>
                        <a:rPr lang="es"/>
                        <a:t>Consultas Externas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10</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s"/>
                        <a:t>4</a:t>
                      </a:r>
                      <a:endParaRPr/>
                    </a:p>
                  </a:txBody>
                  <a:tcPr marT="91425" marB="91425" marR="91425" marL="91425"/>
                </a:tc>
                <a:tc>
                  <a:txBody>
                    <a:bodyPr/>
                    <a:lstStyle/>
                    <a:p>
                      <a:pPr indent="0" lvl="0" marL="0" rtl="0" algn="ctr">
                        <a:spcBef>
                          <a:spcPts val="0"/>
                        </a:spcBef>
                        <a:spcAft>
                          <a:spcPts val="0"/>
                        </a:spcAft>
                        <a:buNone/>
                      </a:pPr>
                      <a:r>
                        <a:rPr lang="es"/>
                        <a:t>40</a:t>
                      </a:r>
                      <a:endParaRPr/>
                    </a:p>
                  </a:txBody>
                  <a:tcPr marT="91425" marB="91425" marR="91425" marL="91425"/>
                </a:tc>
              </a:tr>
              <a:tr h="483050">
                <a:tc>
                  <a:txBody>
                    <a:bodyPr/>
                    <a:lstStyle/>
                    <a:p>
                      <a:pPr indent="0" lvl="0" marL="0" rtl="0" algn="l">
                        <a:spcBef>
                          <a:spcPts val="0"/>
                        </a:spcBef>
                        <a:spcAft>
                          <a:spcPts val="0"/>
                        </a:spcAft>
                        <a:buNone/>
                      </a:pPr>
                      <a:r>
                        <a:rPr lang="es"/>
                        <a:t>Archivos Internos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1</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s"/>
                        <a:t>10</a:t>
                      </a:r>
                      <a:endParaRPr/>
                    </a:p>
                  </a:txBody>
                  <a:tcPr marT="91425" marB="91425" marR="91425" marL="91425"/>
                </a:tc>
                <a:tc>
                  <a:txBody>
                    <a:bodyPr/>
                    <a:lstStyle/>
                    <a:p>
                      <a:pPr indent="0" lvl="0" marL="0" rtl="0" algn="ctr">
                        <a:spcBef>
                          <a:spcPts val="0"/>
                        </a:spcBef>
                        <a:spcAft>
                          <a:spcPts val="0"/>
                        </a:spcAft>
                        <a:buNone/>
                      </a:pPr>
                      <a:r>
                        <a:rPr lang="es"/>
                        <a:t>10</a:t>
                      </a:r>
                      <a:endParaRPr/>
                    </a:p>
                  </a:txBody>
                  <a:tcPr marT="91425" marB="91425" marR="91425" marL="91425"/>
                </a:tc>
              </a:tr>
              <a:tr h="483050">
                <a:tc>
                  <a:txBody>
                    <a:bodyPr/>
                    <a:lstStyle/>
                    <a:p>
                      <a:pPr indent="0" lvl="0" marL="0" rtl="0" algn="l">
                        <a:spcBef>
                          <a:spcPts val="0"/>
                        </a:spcBef>
                        <a:spcAft>
                          <a:spcPts val="0"/>
                        </a:spcAft>
                        <a:buNone/>
                      </a:pPr>
                      <a:r>
                        <a:rPr lang="es"/>
                        <a:t>Archivos Externos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1</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s"/>
                        <a:t>7</a:t>
                      </a:r>
                      <a:endParaRPr/>
                    </a:p>
                  </a:txBody>
                  <a:tcPr marT="91425" marB="91425" marR="91425" marL="91425"/>
                </a:tc>
                <a:tc>
                  <a:txBody>
                    <a:bodyPr/>
                    <a:lstStyle/>
                    <a:p>
                      <a:pPr indent="0" lvl="0" marL="0" rtl="0" algn="ctr">
                        <a:spcBef>
                          <a:spcPts val="0"/>
                        </a:spcBef>
                        <a:spcAft>
                          <a:spcPts val="0"/>
                        </a:spcAft>
                        <a:buNone/>
                      </a:pPr>
                      <a:r>
                        <a:rPr lang="es"/>
                        <a:t>7</a:t>
                      </a:r>
                      <a:endParaRPr/>
                    </a:p>
                  </a:txBody>
                  <a:tcPr marT="91425" marB="91425" marR="91425" marL="91425"/>
                </a:tc>
              </a:tr>
              <a:tr h="48305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s"/>
                        <a:t>Total (PFSA)</a:t>
                      </a:r>
                      <a:endParaRPr/>
                    </a:p>
                  </a:txBody>
                  <a:tcPr marT="91425" marB="91425" marR="91425" marL="91425"/>
                </a:tc>
                <a:tc>
                  <a:txBody>
                    <a:bodyPr/>
                    <a:lstStyle/>
                    <a:p>
                      <a:pPr indent="0" lvl="0" marL="0" rtl="0" algn="ctr">
                        <a:spcBef>
                          <a:spcPts val="0"/>
                        </a:spcBef>
                        <a:spcAft>
                          <a:spcPts val="0"/>
                        </a:spcAft>
                        <a:buNone/>
                      </a:pPr>
                      <a:r>
                        <a:rPr lang="es"/>
                        <a:t>111</a:t>
                      </a:r>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graphicFrame>
        <p:nvGraphicFramePr>
          <p:cNvPr id="159" name="Google Shape;159;p27"/>
          <p:cNvGraphicFramePr/>
          <p:nvPr/>
        </p:nvGraphicFramePr>
        <p:xfrm>
          <a:off x="438050" y="109625"/>
          <a:ext cx="3000000" cy="3000000"/>
        </p:xfrm>
        <a:graphic>
          <a:graphicData uri="http://schemas.openxmlformats.org/drawingml/2006/table">
            <a:tbl>
              <a:tblPr>
                <a:noFill/>
                <a:tableStyleId>{23684F77-478C-49A1-80C2-124B1816F238}</a:tableStyleId>
              </a:tblPr>
              <a:tblGrid>
                <a:gridCol w="976800"/>
                <a:gridCol w="2044750"/>
                <a:gridCol w="798825"/>
                <a:gridCol w="4447525"/>
              </a:tblGrid>
              <a:tr h="452525">
                <a:tc>
                  <a:txBody>
                    <a:bodyPr/>
                    <a:lstStyle/>
                    <a:p>
                      <a:pPr indent="0" lvl="0" marL="0" rtl="0" algn="l">
                        <a:spcBef>
                          <a:spcPts val="0"/>
                        </a:spcBef>
                        <a:spcAft>
                          <a:spcPts val="0"/>
                        </a:spcAft>
                        <a:buNone/>
                      </a:pPr>
                      <a:r>
                        <a:rPr lang="es"/>
                        <a:t>Número</a:t>
                      </a:r>
                      <a:r>
                        <a:rPr lang="es"/>
                        <a:t> de Factor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Factor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Valor (0-5)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Explicación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r>
              <a:tr h="658100">
                <a:tc>
                  <a:txBody>
                    <a:bodyPr/>
                    <a:lstStyle/>
                    <a:p>
                      <a:pPr indent="0" lvl="0" marL="0" rtl="0" algn="l">
                        <a:spcBef>
                          <a:spcPts val="0"/>
                        </a:spcBef>
                        <a:spcAft>
                          <a:spcPts val="0"/>
                        </a:spcAft>
                        <a:buNone/>
                      </a:pPr>
                      <a:r>
                        <a:rPr lang="es"/>
                        <a:t>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Comunicación</a:t>
                      </a:r>
                      <a:r>
                        <a:rPr lang="es"/>
                        <a:t> de datos</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s"/>
                        <a:t>1</a:t>
                      </a:r>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s"/>
                        <a:t>Los únicos datos que se encuentran en la app son</a:t>
                      </a:r>
                      <a:endParaRPr/>
                    </a:p>
                    <a:p>
                      <a:pPr indent="0" lvl="0" marL="0" rtl="0" algn="l">
                        <a:spcBef>
                          <a:spcPts val="0"/>
                        </a:spcBef>
                        <a:spcAft>
                          <a:spcPts val="0"/>
                        </a:spcAft>
                        <a:buNone/>
                      </a:pPr>
                      <a:r>
                        <a:rPr lang="es"/>
                        <a:t>insertados de forma remota, el usuario no tiene interacción directa con la bd.</a:t>
                      </a:r>
                      <a:endParaRPr/>
                    </a:p>
                  </a:txBody>
                  <a:tcPr marT="91425" marB="91425" marR="91425" marL="91425">
                    <a:lnT cap="flat" cmpd="sng" w="9525">
                      <a:solidFill>
                        <a:srgbClr val="000000"/>
                      </a:solidFill>
                      <a:prstDash val="solid"/>
                      <a:round/>
                      <a:headEnd len="sm" w="sm" type="none"/>
                      <a:tailEnd len="sm" w="sm" type="none"/>
                    </a:lnT>
                  </a:tcPr>
                </a:tc>
              </a:tr>
              <a:tr h="482125">
                <a:tc>
                  <a:txBody>
                    <a:bodyPr/>
                    <a:lstStyle/>
                    <a:p>
                      <a:pPr indent="0" lvl="0" marL="0" rtl="0" algn="l">
                        <a:spcBef>
                          <a:spcPts val="0"/>
                        </a:spcBef>
                        <a:spcAft>
                          <a:spcPts val="0"/>
                        </a:spcAft>
                        <a:buNone/>
                      </a:pPr>
                      <a:r>
                        <a:rPr lang="es"/>
                        <a:t>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Proceso distribuido</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s"/>
                        <a:t>1</a:t>
                      </a:r>
                      <a:endParaRPr/>
                    </a:p>
                  </a:txBody>
                  <a:tcPr marT="91425" marB="91425" marR="91425" marL="91425"/>
                </a:tc>
                <a:tc>
                  <a:txBody>
                    <a:bodyPr/>
                    <a:lstStyle/>
                    <a:p>
                      <a:pPr indent="0" lvl="0" marL="0" rtl="0" algn="just">
                        <a:spcBef>
                          <a:spcPts val="0"/>
                        </a:spcBef>
                        <a:spcAft>
                          <a:spcPts val="0"/>
                        </a:spcAft>
                        <a:buNone/>
                      </a:pPr>
                      <a:r>
                        <a:rPr lang="es"/>
                        <a:t>La aplicación recibe datos únicamente de la base de datos interna en el celular. </a:t>
                      </a:r>
                      <a:endParaRPr/>
                    </a:p>
                  </a:txBody>
                  <a:tcPr marT="91425" marB="91425" marR="91425" marL="91425"/>
                </a:tc>
              </a:tr>
              <a:tr h="522650">
                <a:tc>
                  <a:txBody>
                    <a:bodyPr/>
                    <a:lstStyle/>
                    <a:p>
                      <a:pPr indent="0" lvl="0" marL="0" rtl="0" algn="l">
                        <a:spcBef>
                          <a:spcPts val="0"/>
                        </a:spcBef>
                        <a:spcAft>
                          <a:spcPts val="0"/>
                        </a:spcAft>
                        <a:buNone/>
                      </a:pPr>
                      <a:r>
                        <a:rPr lang="es"/>
                        <a:t>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Rendimiento</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s"/>
                        <a:t>0</a:t>
                      </a:r>
                      <a:endParaRPr/>
                    </a:p>
                  </a:txBody>
                  <a:tcPr marT="91425" marB="91425" marR="91425" marL="91425"/>
                </a:tc>
                <a:tc>
                  <a:txBody>
                    <a:bodyPr/>
                    <a:lstStyle/>
                    <a:p>
                      <a:pPr indent="0" lvl="0" marL="0" rtl="0" algn="just">
                        <a:spcBef>
                          <a:spcPts val="0"/>
                        </a:spcBef>
                        <a:spcAft>
                          <a:spcPts val="0"/>
                        </a:spcAft>
                        <a:buNone/>
                      </a:pPr>
                      <a:r>
                        <a:rPr lang="es"/>
                        <a:t>La aplicación está pensada para correr en celulares de cualquier gama</a:t>
                      </a:r>
                      <a:endParaRPr/>
                    </a:p>
                  </a:txBody>
                  <a:tcPr marT="91425" marB="91425" marR="91425" marL="91425"/>
                </a:tc>
              </a:tr>
              <a:tr h="483050">
                <a:tc>
                  <a:txBody>
                    <a:bodyPr/>
                    <a:lstStyle/>
                    <a:p>
                      <a:pPr indent="0" lvl="0" marL="0" rtl="0" algn="l">
                        <a:spcBef>
                          <a:spcPts val="0"/>
                        </a:spcBef>
                        <a:spcAft>
                          <a:spcPts val="0"/>
                        </a:spcAft>
                        <a:buNone/>
                      </a:pPr>
                      <a:r>
                        <a:rPr lang="es"/>
                        <a:t>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Configuración</a:t>
                      </a:r>
                      <a:r>
                        <a:rPr lang="es"/>
                        <a:t> de </a:t>
                      </a:r>
                      <a:r>
                        <a:rPr lang="es"/>
                        <a:t>explotación</a:t>
                      </a:r>
                      <a:r>
                        <a:rPr lang="es"/>
                        <a:t> compartida</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s"/>
                        <a:t>4</a:t>
                      </a:r>
                      <a:endParaRPr/>
                    </a:p>
                  </a:txBody>
                  <a:tcPr marT="91425" marB="91425" marR="91425" marL="91425"/>
                </a:tc>
                <a:tc>
                  <a:txBody>
                    <a:bodyPr/>
                    <a:lstStyle/>
                    <a:p>
                      <a:pPr indent="0" lvl="0" marL="0" rtl="0" algn="l">
                        <a:spcBef>
                          <a:spcPts val="0"/>
                        </a:spcBef>
                        <a:spcAft>
                          <a:spcPts val="0"/>
                        </a:spcAft>
                        <a:buNone/>
                      </a:pPr>
                      <a:r>
                        <a:rPr lang="es"/>
                        <a:t>La aplicación requiere de utilizar sensores del celular</a:t>
                      </a:r>
                      <a:endParaRPr/>
                    </a:p>
                  </a:txBody>
                  <a:tcPr marT="91425" marB="91425" marR="91425" marL="91425"/>
                </a:tc>
              </a:tr>
              <a:tr h="483050">
                <a:tc>
                  <a:txBody>
                    <a:bodyPr/>
                    <a:lstStyle/>
                    <a:p>
                      <a:pPr indent="0" lvl="0" marL="0" rtl="0" algn="l">
                        <a:spcBef>
                          <a:spcPts val="0"/>
                        </a:spcBef>
                        <a:spcAft>
                          <a:spcPts val="0"/>
                        </a:spcAft>
                        <a:buNone/>
                      </a:pPr>
                      <a:r>
                        <a:rPr lang="es"/>
                        <a:t>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Tasa de transacciones</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s"/>
                        <a:t>1</a:t>
                      </a:r>
                      <a:endParaRPr/>
                    </a:p>
                  </a:txBody>
                  <a:tcPr marT="91425" marB="91425" marR="91425" marL="91425"/>
                </a:tc>
                <a:tc>
                  <a:txBody>
                    <a:bodyPr/>
                    <a:lstStyle/>
                    <a:p>
                      <a:pPr indent="0" lvl="0" marL="0" rtl="0" algn="just">
                        <a:spcBef>
                          <a:spcPts val="0"/>
                        </a:spcBef>
                        <a:spcAft>
                          <a:spcPts val="0"/>
                        </a:spcAft>
                        <a:buNone/>
                      </a:pPr>
                      <a:r>
                        <a:rPr lang="es"/>
                        <a:t> La tasa de transacciones que contiene la aplicación es mínima ya que se utiliza únicamente memoria del celular</a:t>
                      </a:r>
                      <a:endParaRPr/>
                    </a:p>
                  </a:txBody>
                  <a:tcPr marT="91425" marB="91425" marR="91425" marL="91425"/>
                </a:tc>
              </a:tr>
              <a:tr h="483050">
                <a:tc>
                  <a:txBody>
                    <a:bodyPr/>
                    <a:lstStyle/>
                    <a:p>
                      <a:pPr indent="0" lvl="0" marL="0" rtl="0" algn="l">
                        <a:spcBef>
                          <a:spcPts val="0"/>
                        </a:spcBef>
                        <a:spcAft>
                          <a:spcPts val="0"/>
                        </a:spcAft>
                        <a:buNone/>
                      </a:pPr>
                      <a:r>
                        <a:rPr lang="es"/>
                        <a:t>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Entrada de datos en </a:t>
                      </a:r>
                      <a:r>
                        <a:rPr lang="es"/>
                        <a:t>línea</a:t>
                      </a:r>
                      <a:r>
                        <a:rPr lang="es"/>
                        <a:t> </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s"/>
                        <a:t>3</a:t>
                      </a:r>
                      <a:endParaRPr/>
                    </a:p>
                  </a:txBody>
                  <a:tcPr marT="91425" marB="91425" marR="91425" marL="91425"/>
                </a:tc>
                <a:tc>
                  <a:txBody>
                    <a:bodyPr/>
                    <a:lstStyle/>
                    <a:p>
                      <a:pPr indent="0" lvl="0" marL="0" rtl="0" algn="just">
                        <a:spcBef>
                          <a:spcPts val="0"/>
                        </a:spcBef>
                        <a:spcAft>
                          <a:spcPts val="0"/>
                        </a:spcAft>
                        <a:buNone/>
                      </a:pPr>
                      <a:r>
                        <a:rPr lang="es"/>
                        <a:t>La entrada de datos es concurrente en ciertas funciones de la app por la actualización de información ajena al usuario. </a:t>
                      </a:r>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graphicFrame>
        <p:nvGraphicFramePr>
          <p:cNvPr id="164" name="Google Shape;164;p28"/>
          <p:cNvGraphicFramePr/>
          <p:nvPr/>
        </p:nvGraphicFramePr>
        <p:xfrm>
          <a:off x="438050" y="109625"/>
          <a:ext cx="3000000" cy="3000000"/>
        </p:xfrm>
        <a:graphic>
          <a:graphicData uri="http://schemas.openxmlformats.org/drawingml/2006/table">
            <a:tbl>
              <a:tblPr>
                <a:noFill/>
                <a:tableStyleId>{23684F77-478C-49A1-80C2-124B1816F238}</a:tableStyleId>
              </a:tblPr>
              <a:tblGrid>
                <a:gridCol w="976800"/>
                <a:gridCol w="2044750"/>
                <a:gridCol w="798825"/>
                <a:gridCol w="4447525"/>
              </a:tblGrid>
              <a:tr h="452525">
                <a:tc>
                  <a:txBody>
                    <a:bodyPr/>
                    <a:lstStyle/>
                    <a:p>
                      <a:pPr indent="0" lvl="0" marL="0" rtl="0" algn="l">
                        <a:spcBef>
                          <a:spcPts val="0"/>
                        </a:spcBef>
                        <a:spcAft>
                          <a:spcPts val="0"/>
                        </a:spcAft>
                        <a:buNone/>
                      </a:pPr>
                      <a:r>
                        <a:rPr lang="es"/>
                        <a:t>Número de Factor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Factor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Valor (0-5)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Explicación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r>
              <a:tr h="658100">
                <a:tc>
                  <a:txBody>
                    <a:bodyPr/>
                    <a:lstStyle/>
                    <a:p>
                      <a:pPr indent="0" lvl="0" marL="0" rtl="0" algn="l">
                        <a:spcBef>
                          <a:spcPts val="0"/>
                        </a:spcBef>
                        <a:spcAft>
                          <a:spcPts val="0"/>
                        </a:spcAft>
                        <a:buNone/>
                      </a:pPr>
                      <a:r>
                        <a:rPr lang="es"/>
                        <a:t>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Eficiencia en el usuario</a:t>
                      </a:r>
                      <a:endParaRPr/>
                    </a:p>
                    <a:p>
                      <a:pPr indent="0" lvl="0" marL="0" rtl="0" algn="ctr">
                        <a:spcBef>
                          <a:spcPts val="0"/>
                        </a:spcBef>
                        <a:spcAft>
                          <a:spcPts val="0"/>
                        </a:spcAft>
                        <a:buNone/>
                      </a:pPr>
                      <a:r>
                        <a:rPr lang="es"/>
                        <a:t>final</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s"/>
                        <a:t>4</a:t>
                      </a:r>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s"/>
                        <a:t>Se trata de hacer el diseño más simple posible para que personas mayores de edad puedan utilizarlo. </a:t>
                      </a:r>
                      <a:endParaRPr/>
                    </a:p>
                  </a:txBody>
                  <a:tcPr marT="91425" marB="91425" marR="91425" marL="91425">
                    <a:lnT cap="flat" cmpd="sng" w="9525">
                      <a:solidFill>
                        <a:srgbClr val="000000"/>
                      </a:solidFill>
                      <a:prstDash val="solid"/>
                      <a:round/>
                      <a:headEnd len="sm" w="sm" type="none"/>
                      <a:tailEnd len="sm" w="sm" type="none"/>
                    </a:lnT>
                  </a:tcPr>
                </a:tc>
              </a:tr>
              <a:tr h="482125">
                <a:tc>
                  <a:txBody>
                    <a:bodyPr/>
                    <a:lstStyle/>
                    <a:p>
                      <a:pPr indent="0" lvl="0" marL="0" rtl="0" algn="l">
                        <a:spcBef>
                          <a:spcPts val="0"/>
                        </a:spcBef>
                        <a:spcAft>
                          <a:spcPts val="0"/>
                        </a:spcAft>
                        <a:buNone/>
                      </a:pPr>
                      <a:r>
                        <a:rPr lang="es"/>
                        <a:t>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Actualizaciones en </a:t>
                      </a:r>
                      <a:r>
                        <a:rPr lang="es"/>
                        <a:t>línea</a:t>
                      </a:r>
                      <a:r>
                        <a:rPr lang="es"/>
                        <a:t> </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s"/>
                        <a:t>2</a:t>
                      </a:r>
                      <a:endParaRPr/>
                    </a:p>
                  </a:txBody>
                  <a:tcPr marT="91425" marB="91425" marR="91425" marL="91425"/>
                </a:tc>
                <a:tc>
                  <a:txBody>
                    <a:bodyPr/>
                    <a:lstStyle/>
                    <a:p>
                      <a:pPr indent="0" lvl="0" marL="0" rtl="0" algn="just">
                        <a:spcBef>
                          <a:spcPts val="0"/>
                        </a:spcBef>
                        <a:spcAft>
                          <a:spcPts val="0"/>
                        </a:spcAft>
                        <a:buNone/>
                      </a:pPr>
                      <a:r>
                        <a:rPr lang="es"/>
                        <a:t>Se actualizan las carpetas de control online de forma calendarizada.</a:t>
                      </a:r>
                      <a:endParaRPr/>
                    </a:p>
                  </a:txBody>
                  <a:tcPr marT="91425" marB="91425" marR="91425" marL="91425"/>
                </a:tc>
              </a:tr>
              <a:tr h="522650">
                <a:tc>
                  <a:txBody>
                    <a:bodyPr/>
                    <a:lstStyle/>
                    <a:p>
                      <a:pPr indent="0" lvl="0" marL="0" rtl="0" algn="l">
                        <a:spcBef>
                          <a:spcPts val="0"/>
                        </a:spcBef>
                        <a:spcAft>
                          <a:spcPts val="0"/>
                        </a:spcAft>
                        <a:buNone/>
                      </a:pPr>
                      <a:r>
                        <a:rPr lang="es"/>
                        <a:t>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Lógica</a:t>
                      </a:r>
                      <a:r>
                        <a:rPr lang="es"/>
                        <a:t> de proceso interno compleja</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s"/>
                        <a:t>1</a:t>
                      </a:r>
                      <a:endParaRPr/>
                    </a:p>
                  </a:txBody>
                  <a:tcPr marT="91425" marB="91425" marR="91425" marL="91425"/>
                </a:tc>
                <a:tc>
                  <a:txBody>
                    <a:bodyPr/>
                    <a:lstStyle/>
                    <a:p>
                      <a:pPr indent="0" lvl="0" marL="0" rtl="0" algn="just">
                        <a:spcBef>
                          <a:spcPts val="0"/>
                        </a:spcBef>
                        <a:spcAft>
                          <a:spcPts val="0"/>
                        </a:spcAft>
                        <a:buNone/>
                      </a:pPr>
                      <a:r>
                        <a:rPr lang="es"/>
                        <a:t>Tiene procesamiento lógico matemático.</a:t>
                      </a:r>
                      <a:endParaRPr/>
                    </a:p>
                  </a:txBody>
                  <a:tcPr marT="91425" marB="91425" marR="91425" marL="91425"/>
                </a:tc>
              </a:tr>
              <a:tr h="483050">
                <a:tc>
                  <a:txBody>
                    <a:bodyPr/>
                    <a:lstStyle/>
                    <a:p>
                      <a:pPr indent="0" lvl="0" marL="0" rtl="0" algn="l">
                        <a:spcBef>
                          <a:spcPts val="0"/>
                        </a:spcBef>
                        <a:spcAft>
                          <a:spcPts val="0"/>
                        </a:spcAft>
                        <a:buNone/>
                      </a:pPr>
                      <a:r>
                        <a:rPr lang="es"/>
                        <a:t>10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Reusabilidad del código</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s"/>
                        <a:t>1</a:t>
                      </a:r>
                      <a:endParaRPr/>
                    </a:p>
                  </a:txBody>
                  <a:tcPr marT="91425" marB="91425" marR="91425" marL="91425"/>
                </a:tc>
                <a:tc>
                  <a:txBody>
                    <a:bodyPr/>
                    <a:lstStyle/>
                    <a:p>
                      <a:pPr indent="0" lvl="0" marL="0" rtl="0" algn="l">
                        <a:spcBef>
                          <a:spcPts val="0"/>
                        </a:spcBef>
                        <a:spcAft>
                          <a:spcPts val="0"/>
                        </a:spcAft>
                        <a:buNone/>
                      </a:pPr>
                      <a:r>
                        <a:rPr lang="es"/>
                        <a:t>La aplicación responde a un nicho en específico de usuarios, pero aún así puede ser reutilizable.</a:t>
                      </a:r>
                      <a:endParaRPr/>
                    </a:p>
                  </a:txBody>
                  <a:tcPr marT="91425" marB="91425" marR="91425" marL="91425"/>
                </a:tc>
              </a:tr>
              <a:tr h="483050">
                <a:tc>
                  <a:txBody>
                    <a:bodyPr/>
                    <a:lstStyle/>
                    <a:p>
                      <a:pPr indent="0" lvl="0" marL="0" rtl="0" algn="l">
                        <a:spcBef>
                          <a:spcPts val="0"/>
                        </a:spcBef>
                        <a:spcAft>
                          <a:spcPts val="0"/>
                        </a:spcAft>
                        <a:buNone/>
                      </a:pPr>
                      <a:r>
                        <a:rPr lang="es"/>
                        <a:t>11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Conversión</a:t>
                      </a:r>
                      <a:r>
                        <a:rPr lang="es"/>
                        <a:t> e </a:t>
                      </a:r>
                      <a:r>
                        <a:rPr lang="es"/>
                        <a:t>instalación</a:t>
                      </a:r>
                      <a:r>
                        <a:rPr lang="es"/>
                        <a:t> contempladas</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s"/>
                        <a:t>1</a:t>
                      </a:r>
                      <a:endParaRPr/>
                    </a:p>
                  </a:txBody>
                  <a:tcPr marT="91425" marB="91425" marR="91425" marL="91425"/>
                </a:tc>
                <a:tc>
                  <a:txBody>
                    <a:bodyPr/>
                    <a:lstStyle/>
                    <a:p>
                      <a:pPr indent="0" lvl="0" marL="0" rtl="0" algn="just">
                        <a:spcBef>
                          <a:spcPts val="0"/>
                        </a:spcBef>
                        <a:spcAft>
                          <a:spcPts val="0"/>
                        </a:spcAft>
                        <a:buNone/>
                      </a:pPr>
                      <a:r>
                        <a:rPr lang="es"/>
                        <a:t>No se requiere que el usuario realice pasos especiales para la instalación de la app. </a:t>
                      </a:r>
                      <a:endParaRPr/>
                    </a:p>
                  </a:txBody>
                  <a:tcPr marT="91425" marB="91425" marR="91425" marL="91425"/>
                </a:tc>
              </a:tr>
              <a:tr h="483050">
                <a:tc>
                  <a:txBody>
                    <a:bodyPr/>
                    <a:lstStyle/>
                    <a:p>
                      <a:pPr indent="0" lvl="0" marL="0" rtl="0" algn="l">
                        <a:spcBef>
                          <a:spcPts val="0"/>
                        </a:spcBef>
                        <a:spcAft>
                          <a:spcPts val="0"/>
                        </a:spcAft>
                        <a:buNone/>
                      </a:pPr>
                      <a:r>
                        <a:rPr lang="es"/>
                        <a:t>12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Facilidad de </a:t>
                      </a:r>
                      <a:r>
                        <a:rPr lang="es"/>
                        <a:t>operación</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s"/>
                        <a:t>0</a:t>
                      </a:r>
                      <a:endParaRPr/>
                    </a:p>
                  </a:txBody>
                  <a:tcPr marT="91425" marB="91425" marR="91425" marL="91425"/>
                </a:tc>
                <a:tc>
                  <a:txBody>
                    <a:bodyPr/>
                    <a:lstStyle/>
                    <a:p>
                      <a:pPr indent="0" lvl="0" marL="0" rtl="0" algn="just">
                        <a:spcBef>
                          <a:spcPts val="0"/>
                        </a:spcBef>
                        <a:spcAft>
                          <a:spcPts val="0"/>
                        </a:spcAft>
                        <a:buNone/>
                      </a:pPr>
                      <a:r>
                        <a:rPr lang="es"/>
                        <a:t>La app no necesita modificaciones posteriores a su </a:t>
                      </a:r>
                      <a:r>
                        <a:rPr lang="es"/>
                        <a:t>instalación</a:t>
                      </a:r>
                      <a:r>
                        <a:rPr lang="es"/>
                        <a:t> de la app</a:t>
                      </a:r>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graphicFrame>
        <p:nvGraphicFramePr>
          <p:cNvPr id="169" name="Google Shape;169;p29"/>
          <p:cNvGraphicFramePr/>
          <p:nvPr/>
        </p:nvGraphicFramePr>
        <p:xfrm>
          <a:off x="438050" y="109625"/>
          <a:ext cx="3000000" cy="3000000"/>
        </p:xfrm>
        <a:graphic>
          <a:graphicData uri="http://schemas.openxmlformats.org/drawingml/2006/table">
            <a:tbl>
              <a:tblPr>
                <a:noFill/>
                <a:tableStyleId>{23684F77-478C-49A1-80C2-124B1816F238}</a:tableStyleId>
              </a:tblPr>
              <a:tblGrid>
                <a:gridCol w="976800"/>
                <a:gridCol w="2044750"/>
                <a:gridCol w="798825"/>
                <a:gridCol w="4447525"/>
              </a:tblGrid>
              <a:tr h="452525">
                <a:tc>
                  <a:txBody>
                    <a:bodyPr/>
                    <a:lstStyle/>
                    <a:p>
                      <a:pPr indent="0" lvl="0" marL="0" rtl="0" algn="l">
                        <a:spcBef>
                          <a:spcPts val="0"/>
                        </a:spcBef>
                        <a:spcAft>
                          <a:spcPts val="0"/>
                        </a:spcAft>
                        <a:buNone/>
                      </a:pPr>
                      <a:r>
                        <a:rPr lang="es"/>
                        <a:t>Número de Factor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Factor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Valor (0-5)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Explicación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r>
              <a:tr h="658100">
                <a:tc>
                  <a:txBody>
                    <a:bodyPr/>
                    <a:lstStyle/>
                    <a:p>
                      <a:pPr indent="0" lvl="0" marL="0" rtl="0" algn="l">
                        <a:spcBef>
                          <a:spcPts val="0"/>
                        </a:spcBef>
                        <a:spcAft>
                          <a:spcPts val="0"/>
                        </a:spcAft>
                        <a:buNone/>
                      </a:pPr>
                      <a:r>
                        <a:rPr lang="es"/>
                        <a:t>13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Instalaciones </a:t>
                      </a:r>
                      <a:r>
                        <a:rPr lang="es"/>
                        <a:t>múltiples</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s"/>
                        <a:t>0</a:t>
                      </a:r>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just">
                        <a:spcBef>
                          <a:spcPts val="0"/>
                        </a:spcBef>
                        <a:spcAft>
                          <a:spcPts val="0"/>
                        </a:spcAft>
                        <a:buNone/>
                      </a:pPr>
                      <a:r>
                        <a:rPr lang="es"/>
                        <a:t>No se necesita que el usuario tenga más de un dispositivo con la app instalada. </a:t>
                      </a:r>
                      <a:endParaRPr/>
                    </a:p>
                  </a:txBody>
                  <a:tcPr marT="91425" marB="91425" marR="91425" marL="91425">
                    <a:lnT cap="flat" cmpd="sng" w="9525">
                      <a:solidFill>
                        <a:srgbClr val="000000"/>
                      </a:solidFill>
                      <a:prstDash val="solid"/>
                      <a:round/>
                      <a:headEnd len="sm" w="sm" type="none"/>
                      <a:tailEnd len="sm" w="sm" type="none"/>
                    </a:lnT>
                  </a:tcPr>
                </a:tc>
              </a:tr>
              <a:tr h="482125">
                <a:tc>
                  <a:txBody>
                    <a:bodyPr/>
                    <a:lstStyle/>
                    <a:p>
                      <a:pPr indent="0" lvl="0" marL="0" rtl="0" algn="l">
                        <a:spcBef>
                          <a:spcPts val="0"/>
                        </a:spcBef>
                        <a:spcAft>
                          <a:spcPts val="0"/>
                        </a:spcAft>
                        <a:buNone/>
                      </a:pPr>
                      <a:r>
                        <a:rPr lang="es"/>
                        <a:t>14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Facilidad de </a:t>
                      </a:r>
                      <a:r>
                        <a:rPr lang="es"/>
                        <a:t>operación</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s"/>
                        <a:t>0</a:t>
                      </a:r>
                      <a:endParaRPr/>
                    </a:p>
                  </a:txBody>
                  <a:tcPr marT="91425" marB="91425" marR="91425" marL="91425"/>
                </a:tc>
                <a:tc>
                  <a:txBody>
                    <a:bodyPr/>
                    <a:lstStyle/>
                    <a:p>
                      <a:pPr indent="0" lvl="0" marL="0" rtl="0" algn="just">
                        <a:spcBef>
                          <a:spcPts val="0"/>
                        </a:spcBef>
                        <a:spcAft>
                          <a:spcPts val="0"/>
                        </a:spcAft>
                        <a:buNone/>
                      </a:pPr>
                      <a:r>
                        <a:rPr lang="es"/>
                        <a:t>No se debe realizar ningún esfuerzo en </a:t>
                      </a:r>
                      <a:r>
                        <a:rPr lang="es"/>
                        <a:t>específico</a:t>
                      </a:r>
                      <a:r>
                        <a:rPr lang="es"/>
                        <a:t> para realizar cambios en la app. </a:t>
                      </a:r>
                      <a:endParaRPr/>
                    </a:p>
                  </a:txBody>
                  <a:tcPr marT="91425" marB="91425" marR="91425" marL="91425"/>
                </a:tc>
              </a:tr>
              <a:tr h="522650">
                <a:tc>
                  <a:txBody>
                    <a:bodyPr/>
                    <a:lstStyle/>
                    <a:p>
                      <a:pPr indent="0" lvl="0" marL="0" rtl="0" algn="l">
                        <a:spcBef>
                          <a:spcPts val="0"/>
                        </a:spcBef>
                        <a:spcAft>
                          <a:spcPts val="0"/>
                        </a:spcAft>
                        <a:buNone/>
                      </a:pPr>
                      <a:r>
                        <a:rPr lang="es"/>
                        <a:t>Suma</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FCT = .65 + .01 * 18 = .83</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s"/>
                        <a:t>18</a:t>
                      </a:r>
                      <a:endParaRPr/>
                    </a:p>
                  </a:txBody>
                  <a:tcPr marT="91425" marB="91425" marR="91425" marL="91425"/>
                </a:tc>
                <a:tc>
                  <a:txBody>
                    <a:bodyPr/>
                    <a:lstStyle/>
                    <a:p>
                      <a:pPr indent="0" lvl="0" marL="0" rtl="0" algn="just">
                        <a:spcBef>
                          <a:spcPts val="0"/>
                        </a:spcBef>
                        <a:spcAft>
                          <a:spcPts val="0"/>
                        </a:spcAft>
                        <a:buNone/>
                      </a:pPr>
                      <a:r>
                        <a:t/>
                      </a:r>
                      <a:endParaRPr/>
                    </a:p>
                  </a:txBody>
                  <a:tcPr marT="91425" marB="91425" marR="91425" marL="91425"/>
                </a:tc>
              </a:tr>
              <a:tr h="48305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PF = 111 * .83 = 92.13</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graphicFrame>
        <p:nvGraphicFramePr>
          <p:cNvPr id="174" name="Google Shape;174;p30"/>
          <p:cNvGraphicFramePr/>
          <p:nvPr/>
        </p:nvGraphicFramePr>
        <p:xfrm>
          <a:off x="438050" y="109625"/>
          <a:ext cx="3000000" cy="3000000"/>
        </p:xfrm>
        <a:graphic>
          <a:graphicData uri="http://schemas.openxmlformats.org/drawingml/2006/table">
            <a:tbl>
              <a:tblPr>
                <a:noFill/>
                <a:tableStyleId>{23684F77-478C-49A1-80C2-124B1816F238}</a:tableStyleId>
              </a:tblPr>
              <a:tblGrid>
                <a:gridCol w="976800"/>
                <a:gridCol w="2044750"/>
                <a:gridCol w="798825"/>
                <a:gridCol w="4447525"/>
              </a:tblGrid>
              <a:tr h="452525">
                <a:tc>
                  <a:txBody>
                    <a:bodyPr/>
                    <a:lstStyle/>
                    <a:p>
                      <a:pPr indent="0" lvl="0" marL="0" rtl="0" algn="l">
                        <a:spcBef>
                          <a:spcPts val="0"/>
                        </a:spcBef>
                        <a:spcAft>
                          <a:spcPts val="0"/>
                        </a:spcAft>
                        <a:buNone/>
                      </a:pPr>
                      <a:r>
                        <a:rPr lang="es"/>
                        <a:t>Atributos del producto</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Evaluación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Valor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Explicación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r>
              <a:tr h="658100">
                <a:tc>
                  <a:txBody>
                    <a:bodyPr/>
                    <a:lstStyle/>
                    <a:p>
                      <a:pPr indent="0" lvl="0" marL="0" rtl="0" algn="l">
                        <a:spcBef>
                          <a:spcPts val="0"/>
                        </a:spcBef>
                        <a:spcAft>
                          <a:spcPts val="0"/>
                        </a:spcAft>
                        <a:buNone/>
                      </a:pPr>
                      <a:r>
                        <a:rPr lang="es"/>
                        <a:t>RELY</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Baja</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s"/>
                        <a:t>.88</a:t>
                      </a:r>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just">
                        <a:spcBef>
                          <a:spcPts val="0"/>
                        </a:spcBef>
                        <a:spcAft>
                          <a:spcPts val="0"/>
                        </a:spcAft>
                        <a:buNone/>
                      </a:pPr>
                      <a:r>
                        <a:rPr lang="es"/>
                        <a:t>El efecto en la app trae como consecuencia simplemente un desagrado con el usuario final.</a:t>
                      </a:r>
                      <a:endParaRPr/>
                    </a:p>
                  </a:txBody>
                  <a:tcPr marT="91425" marB="91425" marR="91425" marL="91425">
                    <a:lnT cap="flat" cmpd="sng" w="9525">
                      <a:solidFill>
                        <a:srgbClr val="000000"/>
                      </a:solidFill>
                      <a:prstDash val="solid"/>
                      <a:round/>
                      <a:headEnd len="sm" w="sm" type="none"/>
                      <a:tailEnd len="sm" w="sm" type="none"/>
                    </a:lnT>
                  </a:tcPr>
                </a:tc>
              </a:tr>
              <a:tr h="482125">
                <a:tc>
                  <a:txBody>
                    <a:bodyPr/>
                    <a:lstStyle/>
                    <a:p>
                      <a:pPr indent="0" lvl="0" marL="0" rtl="0" algn="l">
                        <a:spcBef>
                          <a:spcPts val="0"/>
                        </a:spcBef>
                        <a:spcAft>
                          <a:spcPts val="0"/>
                        </a:spcAft>
                        <a:buNone/>
                      </a:pPr>
                      <a:r>
                        <a:rPr lang="es"/>
                        <a:t>DATA</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Normal</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s"/>
                        <a:t>1</a:t>
                      </a:r>
                      <a:endParaRPr/>
                    </a:p>
                  </a:txBody>
                  <a:tcPr marT="91425" marB="91425" marR="91425" marL="91425"/>
                </a:tc>
                <a:tc>
                  <a:txBody>
                    <a:bodyPr/>
                    <a:lstStyle/>
                    <a:p>
                      <a:pPr indent="0" lvl="0" marL="0" rtl="0" algn="just">
                        <a:spcBef>
                          <a:spcPts val="0"/>
                        </a:spcBef>
                        <a:spcAft>
                          <a:spcPts val="0"/>
                        </a:spcAft>
                        <a:buNone/>
                      </a:pPr>
                      <a:r>
                        <a:rPr lang="es"/>
                        <a:t>La base de datos es pequeña ya que hay una en el dispositivo.</a:t>
                      </a:r>
                      <a:endParaRPr/>
                    </a:p>
                  </a:txBody>
                  <a:tcPr marT="91425" marB="91425" marR="91425" marL="91425"/>
                </a:tc>
              </a:tr>
              <a:tr h="522650">
                <a:tc>
                  <a:txBody>
                    <a:bodyPr/>
                    <a:lstStyle/>
                    <a:p>
                      <a:pPr indent="0" lvl="0" marL="0" rtl="0" algn="l">
                        <a:spcBef>
                          <a:spcPts val="0"/>
                        </a:spcBef>
                        <a:spcAft>
                          <a:spcPts val="0"/>
                        </a:spcAft>
                        <a:buNone/>
                      </a:pPr>
                      <a:r>
                        <a:rPr lang="es"/>
                        <a:t>CPLX</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Baja</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s"/>
                        <a:t>.85</a:t>
                      </a:r>
                      <a:endParaRPr/>
                    </a:p>
                  </a:txBody>
                  <a:tcPr marT="91425" marB="91425" marR="91425" marL="91425"/>
                </a:tc>
                <a:tc>
                  <a:txBody>
                    <a:bodyPr/>
                    <a:lstStyle/>
                    <a:p>
                      <a:pPr indent="0" lvl="0" marL="0" rtl="0" algn="just">
                        <a:spcBef>
                          <a:spcPts val="0"/>
                        </a:spcBef>
                        <a:spcAft>
                          <a:spcPts val="0"/>
                        </a:spcAft>
                        <a:buNone/>
                      </a:pPr>
                      <a:r>
                        <a:rPr lang="es"/>
                        <a:t>Los módulos tienen expresiones matemáticas simples.</a:t>
                      </a:r>
                      <a:endParaRPr/>
                    </a:p>
                  </a:txBody>
                  <a:tcPr marT="91425" marB="91425" marR="91425" marL="91425"/>
                </a:tc>
              </a:tr>
              <a:tr h="483050">
                <a:tc>
                  <a:txBody>
                    <a:bodyPr/>
                    <a:lstStyle/>
                    <a:p>
                      <a:pPr indent="0" lvl="0" marL="0" rtl="0" algn="l">
                        <a:spcBef>
                          <a:spcPts val="0"/>
                        </a:spcBef>
                        <a:spcAft>
                          <a:spcPts val="0"/>
                        </a:spcAft>
                        <a:buNone/>
                      </a:pPr>
                      <a:r>
                        <a:rPr lang="es"/>
                        <a:t>DOCU</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Normal</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s"/>
                        <a:t>1</a:t>
                      </a:r>
                      <a:endParaRPr/>
                    </a:p>
                  </a:txBody>
                  <a:tcPr marT="91425" marB="91425" marR="91425" marL="91425"/>
                </a:tc>
                <a:tc>
                  <a:txBody>
                    <a:bodyPr/>
                    <a:lstStyle/>
                    <a:p>
                      <a:pPr indent="0" lvl="0" marL="0" rtl="0" algn="l">
                        <a:spcBef>
                          <a:spcPts val="0"/>
                        </a:spcBef>
                        <a:spcAft>
                          <a:spcPts val="0"/>
                        </a:spcAft>
                        <a:buNone/>
                      </a:pPr>
                      <a:r>
                        <a:rPr lang="es"/>
                        <a:t>No se requiere mucha </a:t>
                      </a:r>
                      <a:r>
                        <a:rPr lang="es"/>
                        <a:t>documentación</a:t>
                      </a:r>
                      <a:r>
                        <a:rPr lang="es"/>
                        <a:t> del </a:t>
                      </a:r>
                      <a:r>
                        <a:rPr lang="es"/>
                        <a:t>código</a:t>
                      </a:r>
                      <a:r>
                        <a:rPr lang="es"/>
                        <a:t>.</a:t>
                      </a:r>
                      <a:endParaRPr/>
                    </a:p>
                  </a:txBody>
                  <a:tcPr marT="91425" marB="91425" marR="91425" marL="91425"/>
                </a:tc>
              </a:tr>
              <a:tr h="483050">
                <a:tc>
                  <a:txBody>
                    <a:bodyPr/>
                    <a:lstStyle/>
                    <a:p>
                      <a:pPr indent="0" lvl="0" marL="0" rtl="0" algn="l">
                        <a:spcBef>
                          <a:spcPts val="0"/>
                        </a:spcBef>
                        <a:spcAft>
                          <a:spcPts val="0"/>
                        </a:spcAft>
                        <a:buNone/>
                      </a:pPr>
                      <a:r>
                        <a:rPr lang="es"/>
                        <a:t>RUSE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Normal</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s"/>
                        <a:t>1</a:t>
                      </a:r>
                      <a:endParaRPr/>
                    </a:p>
                  </a:txBody>
                  <a:tcPr marT="91425" marB="91425" marR="91425" marL="91425"/>
                </a:tc>
                <a:tc>
                  <a:txBody>
                    <a:bodyPr/>
                    <a:lstStyle/>
                    <a:p>
                      <a:pPr indent="0" lvl="0" marL="0" rtl="0" algn="l">
                        <a:spcBef>
                          <a:spcPts val="0"/>
                        </a:spcBef>
                        <a:spcAft>
                          <a:spcPts val="0"/>
                        </a:spcAft>
                        <a:buNone/>
                      </a:pPr>
                      <a:r>
                        <a:rPr lang="es"/>
                        <a:t>La </a:t>
                      </a:r>
                      <a:r>
                        <a:rPr lang="es"/>
                        <a:t>reutilización</a:t>
                      </a:r>
                      <a:r>
                        <a:rPr lang="es"/>
                        <a:t> del </a:t>
                      </a:r>
                      <a:r>
                        <a:rPr lang="es"/>
                        <a:t>código</a:t>
                      </a:r>
                      <a:r>
                        <a:rPr lang="es"/>
                        <a:t> es normal.</a:t>
                      </a:r>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graphicFrame>
        <p:nvGraphicFramePr>
          <p:cNvPr id="179" name="Google Shape;179;p31"/>
          <p:cNvGraphicFramePr/>
          <p:nvPr/>
        </p:nvGraphicFramePr>
        <p:xfrm>
          <a:off x="438050" y="109625"/>
          <a:ext cx="3000000" cy="3000000"/>
        </p:xfrm>
        <a:graphic>
          <a:graphicData uri="http://schemas.openxmlformats.org/drawingml/2006/table">
            <a:tbl>
              <a:tblPr>
                <a:noFill/>
                <a:tableStyleId>{23684F77-478C-49A1-80C2-124B1816F238}</a:tableStyleId>
              </a:tblPr>
              <a:tblGrid>
                <a:gridCol w="954550"/>
                <a:gridCol w="1777750"/>
                <a:gridCol w="1088075"/>
                <a:gridCol w="4447525"/>
              </a:tblGrid>
              <a:tr h="452525">
                <a:tc>
                  <a:txBody>
                    <a:bodyPr/>
                    <a:lstStyle/>
                    <a:p>
                      <a:pPr indent="0" lvl="0" marL="0" rtl="0" algn="l">
                        <a:spcBef>
                          <a:spcPts val="0"/>
                        </a:spcBef>
                        <a:spcAft>
                          <a:spcPts val="0"/>
                        </a:spcAft>
                        <a:buNone/>
                      </a:pPr>
                      <a:r>
                        <a:rPr lang="es"/>
                        <a:t>Atributos de la computadora</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Evaluación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Valor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Explicación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r>
              <a:tr h="658100">
                <a:tc>
                  <a:txBody>
                    <a:bodyPr/>
                    <a:lstStyle/>
                    <a:p>
                      <a:pPr indent="0" lvl="0" marL="0" rtl="0" algn="l">
                        <a:spcBef>
                          <a:spcPts val="0"/>
                        </a:spcBef>
                        <a:spcAft>
                          <a:spcPts val="0"/>
                        </a:spcAft>
                        <a:buNone/>
                      </a:pPr>
                      <a:r>
                        <a:rPr lang="es"/>
                        <a:t>TIME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Baja</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s"/>
                        <a:t>1</a:t>
                      </a:r>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just">
                        <a:spcBef>
                          <a:spcPts val="0"/>
                        </a:spcBef>
                        <a:spcAft>
                          <a:spcPts val="0"/>
                        </a:spcAft>
                        <a:buNone/>
                      </a:pPr>
                      <a:r>
                        <a:rPr lang="es"/>
                        <a:t>El tiempo de ejecución tiene un porcentaje bajo en su restricción.</a:t>
                      </a:r>
                      <a:endParaRPr/>
                    </a:p>
                  </a:txBody>
                  <a:tcPr marT="91425" marB="91425" marR="91425" marL="91425">
                    <a:lnT cap="flat" cmpd="sng" w="9525">
                      <a:solidFill>
                        <a:srgbClr val="000000"/>
                      </a:solidFill>
                      <a:prstDash val="solid"/>
                      <a:round/>
                      <a:headEnd len="sm" w="sm" type="none"/>
                      <a:tailEnd len="sm" w="sm" type="none"/>
                    </a:lnT>
                  </a:tcPr>
                </a:tc>
              </a:tr>
              <a:tr h="482125">
                <a:tc>
                  <a:txBody>
                    <a:bodyPr/>
                    <a:lstStyle/>
                    <a:p>
                      <a:pPr indent="0" lvl="0" marL="0" rtl="0" algn="l">
                        <a:spcBef>
                          <a:spcPts val="0"/>
                        </a:spcBef>
                        <a:spcAft>
                          <a:spcPts val="0"/>
                        </a:spcAft>
                        <a:buNone/>
                      </a:pPr>
                      <a:r>
                        <a:rPr lang="es"/>
                        <a:t>STOR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Normal</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s"/>
                        <a:t>1</a:t>
                      </a:r>
                      <a:endParaRPr/>
                    </a:p>
                  </a:txBody>
                  <a:tcPr marT="91425" marB="91425" marR="91425" marL="91425"/>
                </a:tc>
                <a:tc>
                  <a:txBody>
                    <a:bodyPr/>
                    <a:lstStyle/>
                    <a:p>
                      <a:pPr indent="0" lvl="0" marL="0" rtl="0" algn="just">
                        <a:spcBef>
                          <a:spcPts val="0"/>
                        </a:spcBef>
                        <a:spcAft>
                          <a:spcPts val="0"/>
                        </a:spcAft>
                        <a:buNone/>
                      </a:pPr>
                      <a:r>
                        <a:rPr lang="es"/>
                        <a:t>No se requiere programar para un ambiente donde haya un volumen bajo de almacenamiento.</a:t>
                      </a:r>
                      <a:endParaRPr/>
                    </a:p>
                  </a:txBody>
                  <a:tcPr marT="91425" marB="91425" marR="91425" marL="91425"/>
                </a:tc>
              </a:tr>
              <a:tr h="522650">
                <a:tc>
                  <a:txBody>
                    <a:bodyPr/>
                    <a:lstStyle/>
                    <a:p>
                      <a:pPr indent="0" lvl="0" marL="0" rtl="0" algn="l">
                        <a:spcBef>
                          <a:spcPts val="0"/>
                        </a:spcBef>
                        <a:spcAft>
                          <a:spcPts val="0"/>
                        </a:spcAft>
                        <a:buNone/>
                      </a:pPr>
                      <a:r>
                        <a:rPr lang="es"/>
                        <a:t>VIRT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Baja</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s"/>
                        <a:t>.87</a:t>
                      </a:r>
                      <a:endParaRPr/>
                    </a:p>
                  </a:txBody>
                  <a:tcPr marT="91425" marB="91425" marR="91425" marL="91425"/>
                </a:tc>
                <a:tc>
                  <a:txBody>
                    <a:bodyPr/>
                    <a:lstStyle/>
                    <a:p>
                      <a:pPr indent="0" lvl="0" marL="0" rtl="0" algn="just">
                        <a:spcBef>
                          <a:spcPts val="0"/>
                        </a:spcBef>
                        <a:spcAft>
                          <a:spcPts val="0"/>
                        </a:spcAft>
                        <a:buNone/>
                      </a:pPr>
                      <a:r>
                        <a:rPr lang="es"/>
                        <a:t>Hay muy poca volatilidad en el software que se utiliza para desarrollar la app.</a:t>
                      </a:r>
                      <a:endParaRPr/>
                    </a:p>
                  </a:txBody>
                  <a:tcPr marT="91425" marB="91425" marR="91425" marL="91425"/>
                </a:tc>
              </a:tr>
              <a:tr h="483050">
                <a:tc>
                  <a:txBody>
                    <a:bodyPr/>
                    <a:lstStyle/>
                    <a:p>
                      <a:pPr indent="0" lvl="0" marL="0" rtl="0" algn="l">
                        <a:spcBef>
                          <a:spcPts val="0"/>
                        </a:spcBef>
                        <a:spcAft>
                          <a:spcPts val="0"/>
                        </a:spcAft>
                        <a:buNone/>
                      </a:pPr>
                      <a:r>
                        <a:rPr lang="es"/>
                        <a:t>TURN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Baja</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s"/>
                        <a:t>.87</a:t>
                      </a:r>
                      <a:endParaRPr/>
                    </a:p>
                  </a:txBody>
                  <a:tcPr marT="91425" marB="91425" marR="91425" marL="91425"/>
                </a:tc>
                <a:tc>
                  <a:txBody>
                    <a:bodyPr/>
                    <a:lstStyle/>
                    <a:p>
                      <a:pPr indent="0" lvl="0" marL="0" rtl="0" algn="l">
                        <a:spcBef>
                          <a:spcPts val="0"/>
                        </a:spcBef>
                        <a:spcAft>
                          <a:spcPts val="0"/>
                        </a:spcAft>
                        <a:buNone/>
                      </a:pPr>
                      <a:r>
                        <a:rPr lang="es"/>
                        <a:t>Tiempo de respuesta bajo, el sistema es interactivo.</a:t>
                      </a:r>
                      <a:endParaRPr/>
                    </a:p>
                  </a:txBody>
                  <a:tcPr marT="91425" marB="91425" marR="91425" marL="91425"/>
                </a:tc>
              </a:tr>
              <a:tr h="483050">
                <a:tc>
                  <a:txBody>
                    <a:bodyPr/>
                    <a:lstStyle/>
                    <a:p>
                      <a:pPr indent="0" lvl="0" marL="0" rtl="0" algn="l">
                        <a:spcBef>
                          <a:spcPts val="0"/>
                        </a:spcBef>
                        <a:spcAft>
                          <a:spcPts val="0"/>
                        </a:spcAft>
                        <a:buNone/>
                      </a:pPr>
                      <a:r>
                        <a:rPr lang="es"/>
                        <a:t>PVOL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Baja</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s"/>
                        <a:t>1</a:t>
                      </a:r>
                      <a:endParaRPr/>
                    </a:p>
                  </a:txBody>
                  <a:tcPr marT="91425" marB="91425" marR="91425" marL="91425"/>
                </a:tc>
                <a:tc>
                  <a:txBody>
                    <a:bodyPr/>
                    <a:lstStyle/>
                    <a:p>
                      <a:pPr indent="0" lvl="0" marL="0" rtl="0" algn="l">
                        <a:spcBef>
                          <a:spcPts val="0"/>
                        </a:spcBef>
                        <a:spcAft>
                          <a:spcPts val="0"/>
                        </a:spcAft>
                        <a:buNone/>
                      </a:pPr>
                      <a:r>
                        <a:rPr lang="es"/>
                        <a:t>La volatilidad de la plataforma de desarrollo es baja.</a:t>
                      </a:r>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33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3100"/>
              <a:t>Índice</a:t>
            </a:r>
            <a:endParaRPr sz="3100"/>
          </a:p>
        </p:txBody>
      </p:sp>
      <p:sp>
        <p:nvSpPr>
          <p:cNvPr id="69" name="Google Shape;69;p14"/>
          <p:cNvSpPr txBox="1"/>
          <p:nvPr>
            <p:ph idx="1" type="body"/>
          </p:nvPr>
        </p:nvSpPr>
        <p:spPr>
          <a:xfrm>
            <a:off x="311700" y="906250"/>
            <a:ext cx="8520600" cy="4460700"/>
          </a:xfrm>
          <a:prstGeom prst="rect">
            <a:avLst/>
          </a:prstGeom>
        </p:spPr>
        <p:txBody>
          <a:bodyPr anchorCtr="0" anchor="t" bIns="91425" lIns="91425" spcFirstLastPara="1" rIns="91425" wrap="square" tIns="91425">
            <a:normAutofit/>
          </a:bodyPr>
          <a:lstStyle/>
          <a:p>
            <a:pPr indent="-355600" lvl="0" marL="457200" rtl="0" algn="l">
              <a:lnSpc>
                <a:spcPct val="94000"/>
              </a:lnSpc>
              <a:spcBef>
                <a:spcPts val="1000"/>
              </a:spcBef>
              <a:spcAft>
                <a:spcPts val="0"/>
              </a:spcAft>
              <a:buSzPts val="2000"/>
              <a:buAutoNum type="arabicPeriod"/>
            </a:pPr>
            <a:r>
              <a:rPr lang="es" sz="2000"/>
              <a:t>Introducción.</a:t>
            </a:r>
            <a:endParaRPr sz="2000"/>
          </a:p>
          <a:p>
            <a:pPr indent="-355600" lvl="0" marL="457200" rtl="0" algn="l">
              <a:lnSpc>
                <a:spcPct val="94000"/>
              </a:lnSpc>
              <a:spcBef>
                <a:spcPts val="0"/>
              </a:spcBef>
              <a:spcAft>
                <a:spcPts val="0"/>
              </a:spcAft>
              <a:buSzPts val="2000"/>
              <a:buAutoNum type="arabicPeriod"/>
            </a:pPr>
            <a:r>
              <a:rPr lang="es" sz="2000"/>
              <a:t>Antecedentes, </a:t>
            </a:r>
            <a:r>
              <a:rPr lang="es" sz="2000"/>
              <a:t>problemática</a:t>
            </a:r>
            <a:r>
              <a:rPr lang="es" sz="2000"/>
              <a:t> y </a:t>
            </a:r>
            <a:r>
              <a:rPr lang="es" sz="2000"/>
              <a:t>justificación.</a:t>
            </a:r>
            <a:endParaRPr sz="2000"/>
          </a:p>
          <a:p>
            <a:pPr indent="-355600" lvl="0" marL="457200" rtl="0" algn="l">
              <a:lnSpc>
                <a:spcPct val="94000"/>
              </a:lnSpc>
              <a:spcBef>
                <a:spcPts val="0"/>
              </a:spcBef>
              <a:spcAft>
                <a:spcPts val="0"/>
              </a:spcAft>
              <a:buSzPts val="2000"/>
              <a:buAutoNum type="arabicPeriod"/>
            </a:pPr>
            <a:r>
              <a:rPr lang="es" sz="2000"/>
              <a:t>Objetivos.</a:t>
            </a:r>
            <a:endParaRPr sz="2000"/>
          </a:p>
          <a:p>
            <a:pPr indent="-355600" lvl="0" marL="457200" rtl="0" algn="l">
              <a:lnSpc>
                <a:spcPct val="94000"/>
              </a:lnSpc>
              <a:spcBef>
                <a:spcPts val="0"/>
              </a:spcBef>
              <a:spcAft>
                <a:spcPts val="0"/>
              </a:spcAft>
              <a:buSzPts val="2000"/>
              <a:buAutoNum type="arabicPeriod"/>
            </a:pPr>
            <a:r>
              <a:rPr lang="es" sz="2000"/>
              <a:t>Estándar</a:t>
            </a:r>
            <a:r>
              <a:rPr lang="es" sz="2000"/>
              <a:t> en el desarrollo de software.</a:t>
            </a:r>
            <a:endParaRPr sz="2000"/>
          </a:p>
          <a:p>
            <a:pPr indent="-355600" lvl="0" marL="457200" rtl="0" algn="l">
              <a:lnSpc>
                <a:spcPct val="94000"/>
              </a:lnSpc>
              <a:spcBef>
                <a:spcPts val="0"/>
              </a:spcBef>
              <a:spcAft>
                <a:spcPts val="0"/>
              </a:spcAft>
              <a:buSzPts val="2000"/>
              <a:buAutoNum type="arabicPeriod"/>
            </a:pPr>
            <a:r>
              <a:rPr lang="es" sz="2000"/>
              <a:t>Metodología.</a:t>
            </a:r>
            <a:endParaRPr sz="2000"/>
          </a:p>
          <a:p>
            <a:pPr indent="-355600" lvl="0" marL="457200" rtl="0" algn="l">
              <a:lnSpc>
                <a:spcPct val="94000"/>
              </a:lnSpc>
              <a:spcBef>
                <a:spcPts val="0"/>
              </a:spcBef>
              <a:spcAft>
                <a:spcPts val="0"/>
              </a:spcAft>
              <a:buSzPts val="2000"/>
              <a:buAutoNum type="arabicPeriod"/>
            </a:pPr>
            <a:r>
              <a:rPr lang="es" sz="2000"/>
              <a:t>Casos de </a:t>
            </a:r>
            <a:r>
              <a:rPr lang="es" sz="2000"/>
              <a:t>éxito.</a:t>
            </a:r>
            <a:endParaRPr sz="2000"/>
          </a:p>
          <a:p>
            <a:pPr indent="-355600" lvl="0" marL="457200" rtl="0" algn="l">
              <a:lnSpc>
                <a:spcPct val="94000"/>
              </a:lnSpc>
              <a:spcBef>
                <a:spcPts val="0"/>
              </a:spcBef>
              <a:spcAft>
                <a:spcPts val="0"/>
              </a:spcAft>
              <a:buSzPts val="2000"/>
              <a:buAutoNum type="arabicPeriod"/>
            </a:pPr>
            <a:r>
              <a:rPr lang="es" sz="2000"/>
              <a:t>Presupuesto.</a:t>
            </a:r>
            <a:endParaRPr sz="2000"/>
          </a:p>
          <a:p>
            <a:pPr indent="-355600" lvl="0" marL="457200" rtl="0" algn="l">
              <a:lnSpc>
                <a:spcPct val="94000"/>
              </a:lnSpc>
              <a:spcBef>
                <a:spcPts val="0"/>
              </a:spcBef>
              <a:spcAft>
                <a:spcPts val="0"/>
              </a:spcAft>
              <a:buSzPts val="2000"/>
              <a:buAutoNum type="arabicPeriod"/>
            </a:pPr>
            <a:r>
              <a:rPr lang="es" sz="2000"/>
              <a:t>Monitoreo, </a:t>
            </a:r>
            <a:r>
              <a:rPr lang="es" sz="2000"/>
              <a:t>evaluación</a:t>
            </a:r>
            <a:r>
              <a:rPr lang="es" sz="2000"/>
              <a:t> e informes.</a:t>
            </a:r>
            <a:endParaRPr sz="2000"/>
          </a:p>
          <a:p>
            <a:pPr indent="-355600" lvl="0" marL="457200" rtl="0" algn="l">
              <a:lnSpc>
                <a:spcPct val="94000"/>
              </a:lnSpc>
              <a:spcBef>
                <a:spcPts val="0"/>
              </a:spcBef>
              <a:spcAft>
                <a:spcPts val="0"/>
              </a:spcAft>
              <a:buSzPts val="2000"/>
              <a:buAutoNum type="arabicPeriod"/>
            </a:pPr>
            <a:r>
              <a:rPr lang="es" sz="2000"/>
              <a:t>Sustentabilidad: </a:t>
            </a:r>
            <a:r>
              <a:rPr lang="es" sz="2000"/>
              <a:t>administración</a:t>
            </a:r>
            <a:r>
              <a:rPr lang="es" sz="2000"/>
              <a:t> y financiamiento para el programa.</a:t>
            </a:r>
            <a:endParaRPr sz="2000"/>
          </a:p>
          <a:p>
            <a:pPr indent="-355600" lvl="0" marL="457200" rtl="0" algn="l">
              <a:lnSpc>
                <a:spcPct val="94000"/>
              </a:lnSpc>
              <a:spcBef>
                <a:spcPts val="0"/>
              </a:spcBef>
              <a:spcAft>
                <a:spcPts val="0"/>
              </a:spcAft>
              <a:buSzPts val="2000"/>
              <a:buAutoNum type="arabicPeriod"/>
            </a:pPr>
            <a:r>
              <a:rPr lang="es" sz="2000"/>
              <a:t>Materiales de apoyo.</a:t>
            </a:r>
            <a:endParaRPr sz="2000"/>
          </a:p>
          <a:p>
            <a:pPr indent="-355600" lvl="0" marL="457200" rtl="0" algn="l">
              <a:lnSpc>
                <a:spcPct val="94000"/>
              </a:lnSpc>
              <a:spcBef>
                <a:spcPts val="0"/>
              </a:spcBef>
              <a:spcAft>
                <a:spcPts val="0"/>
              </a:spcAft>
              <a:buSzPts val="2000"/>
              <a:buAutoNum type="arabicPeriod"/>
            </a:pPr>
            <a:r>
              <a:rPr lang="es" sz="2000"/>
              <a:t>Conclusiones.</a:t>
            </a:r>
            <a:endParaRPr sz="2000"/>
          </a:p>
          <a:p>
            <a:pPr indent="-355600" lvl="0" marL="457200" rtl="0" algn="l">
              <a:lnSpc>
                <a:spcPct val="94000"/>
              </a:lnSpc>
              <a:spcBef>
                <a:spcPts val="0"/>
              </a:spcBef>
              <a:spcAft>
                <a:spcPts val="0"/>
              </a:spcAft>
              <a:buSzPts val="2000"/>
              <a:buAutoNum type="arabicPeriod"/>
            </a:pPr>
            <a:r>
              <a:rPr lang="es" sz="2000"/>
              <a:t>Referencias.</a:t>
            </a:r>
            <a:endParaRPr sz="2000"/>
          </a:p>
          <a:p>
            <a:pPr indent="0" lvl="0" marL="0" rtl="0" algn="l">
              <a:spcBef>
                <a:spcPts val="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graphicFrame>
        <p:nvGraphicFramePr>
          <p:cNvPr id="184" name="Google Shape;184;p32"/>
          <p:cNvGraphicFramePr/>
          <p:nvPr/>
        </p:nvGraphicFramePr>
        <p:xfrm>
          <a:off x="438050" y="109625"/>
          <a:ext cx="3000000" cy="3000000"/>
        </p:xfrm>
        <a:graphic>
          <a:graphicData uri="http://schemas.openxmlformats.org/drawingml/2006/table">
            <a:tbl>
              <a:tblPr>
                <a:noFill/>
                <a:tableStyleId>{23684F77-478C-49A1-80C2-124B1816F238}</a:tableStyleId>
              </a:tblPr>
              <a:tblGrid>
                <a:gridCol w="954550"/>
                <a:gridCol w="1777750"/>
                <a:gridCol w="1088075"/>
                <a:gridCol w="4447525"/>
              </a:tblGrid>
              <a:tr h="452525">
                <a:tc>
                  <a:txBody>
                    <a:bodyPr/>
                    <a:lstStyle/>
                    <a:p>
                      <a:pPr indent="0" lvl="0" marL="0" rtl="0" algn="l">
                        <a:spcBef>
                          <a:spcPts val="0"/>
                        </a:spcBef>
                        <a:spcAft>
                          <a:spcPts val="0"/>
                        </a:spcAft>
                        <a:buNone/>
                      </a:pPr>
                      <a:r>
                        <a:rPr lang="es"/>
                        <a:t>Atributos del personal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Evaluación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Valor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Explicación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r>
              <a:tr h="658100">
                <a:tc>
                  <a:txBody>
                    <a:bodyPr/>
                    <a:lstStyle/>
                    <a:p>
                      <a:pPr indent="0" lvl="0" marL="0" rtl="0" algn="l">
                        <a:spcBef>
                          <a:spcPts val="0"/>
                        </a:spcBef>
                        <a:spcAft>
                          <a:spcPts val="0"/>
                        </a:spcAft>
                        <a:buNone/>
                      </a:pPr>
                      <a:r>
                        <a:rPr lang="es"/>
                        <a:t>ACAP</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Normal</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s"/>
                        <a:t>1</a:t>
                      </a:r>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just">
                        <a:spcBef>
                          <a:spcPts val="0"/>
                        </a:spcBef>
                        <a:spcAft>
                          <a:spcPts val="0"/>
                        </a:spcAft>
                        <a:buNone/>
                      </a:pPr>
                      <a:r>
                        <a:rPr lang="es"/>
                        <a:t>La capacidad del grupo de analistas es normal.</a:t>
                      </a:r>
                      <a:endParaRPr/>
                    </a:p>
                  </a:txBody>
                  <a:tcPr marT="91425" marB="91425" marR="91425" marL="91425">
                    <a:lnT cap="flat" cmpd="sng" w="9525">
                      <a:solidFill>
                        <a:srgbClr val="000000"/>
                      </a:solidFill>
                      <a:prstDash val="solid"/>
                      <a:round/>
                      <a:headEnd len="sm" w="sm" type="none"/>
                      <a:tailEnd len="sm" w="sm" type="none"/>
                    </a:lnT>
                  </a:tcPr>
                </a:tc>
              </a:tr>
              <a:tr h="482125">
                <a:tc>
                  <a:txBody>
                    <a:bodyPr/>
                    <a:lstStyle/>
                    <a:p>
                      <a:pPr indent="0" lvl="0" marL="0" rtl="0" algn="l">
                        <a:spcBef>
                          <a:spcPts val="0"/>
                        </a:spcBef>
                        <a:spcAft>
                          <a:spcPts val="0"/>
                        </a:spcAft>
                        <a:buNone/>
                      </a:pPr>
                      <a:r>
                        <a:rPr lang="es"/>
                        <a:t>AEXP</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Alto</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s"/>
                        <a:t>.91</a:t>
                      </a:r>
                      <a:endParaRPr/>
                    </a:p>
                  </a:txBody>
                  <a:tcPr marT="91425" marB="91425" marR="91425" marL="91425"/>
                </a:tc>
                <a:tc>
                  <a:txBody>
                    <a:bodyPr/>
                    <a:lstStyle/>
                    <a:p>
                      <a:pPr indent="0" lvl="0" marL="0" rtl="0" algn="just">
                        <a:spcBef>
                          <a:spcPts val="0"/>
                        </a:spcBef>
                        <a:spcAft>
                          <a:spcPts val="0"/>
                        </a:spcAft>
                        <a:buNone/>
                      </a:pPr>
                      <a:r>
                        <a:rPr lang="es"/>
                        <a:t>La experiencia del grupo en alguna aplicación similar es alta.</a:t>
                      </a:r>
                      <a:endParaRPr/>
                    </a:p>
                  </a:txBody>
                  <a:tcPr marT="91425" marB="91425" marR="91425" marL="91425"/>
                </a:tc>
              </a:tr>
              <a:tr h="522650">
                <a:tc>
                  <a:txBody>
                    <a:bodyPr/>
                    <a:lstStyle/>
                    <a:p>
                      <a:pPr indent="0" lvl="0" marL="0" rtl="0" algn="l">
                        <a:spcBef>
                          <a:spcPts val="0"/>
                        </a:spcBef>
                        <a:spcAft>
                          <a:spcPts val="0"/>
                        </a:spcAft>
                        <a:buNone/>
                      </a:pPr>
                      <a:r>
                        <a:rPr lang="es"/>
                        <a:t>VEXP</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Alto</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s"/>
                        <a:t>.86</a:t>
                      </a:r>
                      <a:endParaRPr/>
                    </a:p>
                  </a:txBody>
                  <a:tcPr marT="91425" marB="91425" marR="91425" marL="91425"/>
                </a:tc>
                <a:tc>
                  <a:txBody>
                    <a:bodyPr/>
                    <a:lstStyle/>
                    <a:p>
                      <a:pPr indent="0" lvl="0" marL="0" rtl="0" algn="just">
                        <a:spcBef>
                          <a:spcPts val="0"/>
                        </a:spcBef>
                        <a:spcAft>
                          <a:spcPts val="0"/>
                        </a:spcAft>
                        <a:buNone/>
                      </a:pPr>
                      <a:r>
                        <a:rPr lang="es"/>
                        <a:t>La experiencia del grupo de programadores en alguna aplicación similar es alta.</a:t>
                      </a:r>
                      <a:endParaRPr/>
                    </a:p>
                  </a:txBody>
                  <a:tcPr marT="91425" marB="91425" marR="91425" marL="91425"/>
                </a:tc>
              </a:tr>
              <a:tr h="483050">
                <a:tc>
                  <a:txBody>
                    <a:bodyPr/>
                    <a:lstStyle/>
                    <a:p>
                      <a:pPr indent="0" lvl="0" marL="0" rtl="0" algn="l">
                        <a:spcBef>
                          <a:spcPts val="0"/>
                        </a:spcBef>
                        <a:spcAft>
                          <a:spcPts val="0"/>
                        </a:spcAft>
                        <a:buNone/>
                      </a:pPr>
                      <a:r>
                        <a:rPr lang="es"/>
                        <a:t>LEXP</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Alto</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s"/>
                        <a:t>.90</a:t>
                      </a:r>
                      <a:endParaRPr/>
                    </a:p>
                  </a:txBody>
                  <a:tcPr marT="91425" marB="91425" marR="91425" marL="91425"/>
                </a:tc>
                <a:tc>
                  <a:txBody>
                    <a:bodyPr/>
                    <a:lstStyle/>
                    <a:p>
                      <a:pPr indent="0" lvl="0" marL="0" rtl="0" algn="l">
                        <a:spcBef>
                          <a:spcPts val="0"/>
                        </a:spcBef>
                        <a:spcAft>
                          <a:spcPts val="0"/>
                        </a:spcAft>
                        <a:buNone/>
                      </a:pPr>
                      <a:r>
                        <a:rPr lang="es"/>
                        <a:t>Tiempo de respuesta bajo, el sistema es interactivo.</a:t>
                      </a:r>
                      <a:endParaRPr/>
                    </a:p>
                  </a:txBody>
                  <a:tcPr marT="91425" marB="91425" marR="91425" marL="91425"/>
                </a:tc>
              </a:tr>
              <a:tr h="483050">
                <a:tc>
                  <a:txBody>
                    <a:bodyPr/>
                    <a:lstStyle/>
                    <a:p>
                      <a:pPr indent="0" lvl="0" marL="0" rtl="0" algn="l">
                        <a:spcBef>
                          <a:spcPts val="0"/>
                        </a:spcBef>
                        <a:spcAft>
                          <a:spcPts val="0"/>
                        </a:spcAft>
                        <a:buNone/>
                      </a:pPr>
                      <a:r>
                        <a:rPr lang="es"/>
                        <a:t>PCON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Alto</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s"/>
                        <a:t>.95</a:t>
                      </a:r>
                      <a:endParaRPr/>
                    </a:p>
                  </a:txBody>
                  <a:tcPr marT="91425" marB="91425" marR="91425" marL="91425"/>
                </a:tc>
                <a:tc>
                  <a:txBody>
                    <a:bodyPr/>
                    <a:lstStyle/>
                    <a:p>
                      <a:pPr indent="0" lvl="0" marL="0" rtl="0" algn="l">
                        <a:spcBef>
                          <a:spcPts val="0"/>
                        </a:spcBef>
                        <a:spcAft>
                          <a:spcPts val="0"/>
                        </a:spcAft>
                        <a:buNone/>
                      </a:pPr>
                      <a:r>
                        <a:rPr lang="es"/>
                        <a:t>La continuidad del personal en el grupo es </a:t>
                      </a:r>
                      <a:r>
                        <a:rPr lang="es"/>
                        <a:t>alta</a:t>
                      </a:r>
                      <a:r>
                        <a:rPr lang="es"/>
                        <a:t>.</a:t>
                      </a:r>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graphicFrame>
        <p:nvGraphicFramePr>
          <p:cNvPr id="189" name="Google Shape;189;p33"/>
          <p:cNvGraphicFramePr/>
          <p:nvPr/>
        </p:nvGraphicFramePr>
        <p:xfrm>
          <a:off x="438050" y="109625"/>
          <a:ext cx="3000000" cy="3000000"/>
        </p:xfrm>
        <a:graphic>
          <a:graphicData uri="http://schemas.openxmlformats.org/drawingml/2006/table">
            <a:tbl>
              <a:tblPr>
                <a:noFill/>
                <a:tableStyleId>{23684F77-478C-49A1-80C2-124B1816F238}</a:tableStyleId>
              </a:tblPr>
              <a:tblGrid>
                <a:gridCol w="954550"/>
                <a:gridCol w="1777750"/>
                <a:gridCol w="1088075"/>
                <a:gridCol w="4447525"/>
              </a:tblGrid>
              <a:tr h="452525">
                <a:tc>
                  <a:txBody>
                    <a:bodyPr/>
                    <a:lstStyle/>
                    <a:p>
                      <a:pPr indent="0" lvl="0" marL="0" rtl="0" algn="l">
                        <a:spcBef>
                          <a:spcPts val="0"/>
                        </a:spcBef>
                        <a:spcAft>
                          <a:spcPts val="0"/>
                        </a:spcAft>
                        <a:buNone/>
                      </a:pPr>
                      <a:r>
                        <a:rPr lang="es"/>
                        <a:t>Atributos del proyecto</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Evaluación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Valor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Explicación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r>
              <a:tr h="658100">
                <a:tc>
                  <a:txBody>
                    <a:bodyPr/>
                    <a:lstStyle/>
                    <a:p>
                      <a:pPr indent="0" lvl="0" marL="0" rtl="0" algn="l">
                        <a:spcBef>
                          <a:spcPts val="0"/>
                        </a:spcBef>
                        <a:spcAft>
                          <a:spcPts val="0"/>
                        </a:spcAft>
                        <a:buNone/>
                      </a:pPr>
                      <a:r>
                        <a:rPr lang="es"/>
                        <a:t>TOOL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Normal</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s"/>
                        <a:t>1</a:t>
                      </a:r>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just">
                        <a:spcBef>
                          <a:spcPts val="0"/>
                        </a:spcBef>
                        <a:spcAft>
                          <a:spcPts val="0"/>
                        </a:spcAft>
                        <a:buNone/>
                      </a:pPr>
                      <a:r>
                        <a:rPr lang="es"/>
                        <a:t>Se utilizan herramientas de desarrollo básicas.</a:t>
                      </a:r>
                      <a:endParaRPr/>
                    </a:p>
                  </a:txBody>
                  <a:tcPr marT="91425" marB="91425" marR="91425" marL="91425">
                    <a:lnT cap="flat" cmpd="sng" w="9525">
                      <a:solidFill>
                        <a:srgbClr val="000000"/>
                      </a:solidFill>
                      <a:prstDash val="solid"/>
                      <a:round/>
                      <a:headEnd len="sm" w="sm" type="none"/>
                      <a:tailEnd len="sm" w="sm" type="none"/>
                    </a:lnT>
                  </a:tcPr>
                </a:tc>
              </a:tr>
              <a:tr h="482125">
                <a:tc>
                  <a:txBody>
                    <a:bodyPr/>
                    <a:lstStyle/>
                    <a:p>
                      <a:pPr indent="0" lvl="0" marL="0" rtl="0" algn="l">
                        <a:spcBef>
                          <a:spcPts val="0"/>
                        </a:spcBef>
                        <a:spcAft>
                          <a:spcPts val="0"/>
                        </a:spcAft>
                        <a:buNone/>
                      </a:pPr>
                      <a:r>
                        <a:rPr lang="es"/>
                        <a:t>MODP</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Alto</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s"/>
                        <a:t>.91</a:t>
                      </a:r>
                      <a:endParaRPr/>
                    </a:p>
                  </a:txBody>
                  <a:tcPr marT="91425" marB="91425" marR="91425" marL="91425"/>
                </a:tc>
                <a:tc>
                  <a:txBody>
                    <a:bodyPr/>
                    <a:lstStyle/>
                    <a:p>
                      <a:pPr indent="0" lvl="0" marL="0" rtl="0" algn="just">
                        <a:spcBef>
                          <a:spcPts val="0"/>
                        </a:spcBef>
                        <a:spcAft>
                          <a:spcPts val="0"/>
                        </a:spcAft>
                        <a:buNone/>
                      </a:pPr>
                      <a:r>
                        <a:rPr lang="es"/>
                        <a:t>Experiencia razonable en gran parte de las prácticas de programación.</a:t>
                      </a:r>
                      <a:endParaRPr/>
                    </a:p>
                  </a:txBody>
                  <a:tcPr marT="91425" marB="91425" marR="91425" marL="91425"/>
                </a:tc>
              </a:tr>
              <a:tr h="522650">
                <a:tc>
                  <a:txBody>
                    <a:bodyPr/>
                    <a:lstStyle/>
                    <a:p>
                      <a:pPr indent="0" lvl="0" marL="0" rtl="0" algn="l">
                        <a:spcBef>
                          <a:spcPts val="0"/>
                        </a:spcBef>
                        <a:spcAft>
                          <a:spcPts val="0"/>
                        </a:spcAft>
                        <a:buNone/>
                      </a:pPr>
                      <a:r>
                        <a:rPr lang="es"/>
                        <a:t>SCED</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s"/>
                        <a:t>Bajo</a:t>
                      </a:r>
                      <a:endParaRPr/>
                    </a:p>
                  </a:txBody>
                  <a:tcPr marT="91425" marB="91425" marR="91425" marL="91425">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s"/>
                        <a:t>1.08</a:t>
                      </a:r>
                      <a:endParaRPr/>
                    </a:p>
                  </a:txBody>
                  <a:tcPr marT="91425" marB="91425" marR="91425" marL="91425"/>
                </a:tc>
                <a:tc>
                  <a:txBody>
                    <a:bodyPr/>
                    <a:lstStyle/>
                    <a:p>
                      <a:pPr indent="0" lvl="0" marL="0" rtl="0" algn="just">
                        <a:spcBef>
                          <a:spcPts val="0"/>
                        </a:spcBef>
                        <a:spcAft>
                          <a:spcPts val="0"/>
                        </a:spcAft>
                        <a:buNone/>
                      </a:pPr>
                      <a:r>
                        <a:rPr lang="es"/>
                        <a:t>No se necesita que el programa se desarrolle rápido.</a:t>
                      </a:r>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Presupuesto</a:t>
            </a:r>
            <a:endParaRPr/>
          </a:p>
        </p:txBody>
      </p:sp>
      <p:sp>
        <p:nvSpPr>
          <p:cNvPr id="195" name="Google Shape;195;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 = 1 * (.88 * 1 * .85 * 1 * 1 * 1 * .87 * .87 * .91 * .86 * .90 * .95 * .91 * 1 * 1.08 ) = .37231 M</a:t>
            </a:r>
            <a:endParaRPr/>
          </a:p>
          <a:p>
            <a:pPr indent="0" lvl="0" marL="0" rtl="0" algn="l">
              <a:spcBef>
                <a:spcPts val="1200"/>
              </a:spcBef>
              <a:spcAft>
                <a:spcPts val="0"/>
              </a:spcAft>
              <a:buNone/>
            </a:pPr>
            <a:r>
              <a:rPr lang="es"/>
              <a:t>EPM = 3.2 * 4.941 ^ 1.05 * .37231 = 6.3761 EPM</a:t>
            </a:r>
            <a:endParaRPr/>
          </a:p>
          <a:p>
            <a:pPr indent="0" lvl="0" marL="0" rtl="0" algn="l">
              <a:spcBef>
                <a:spcPts val="1200"/>
              </a:spcBef>
              <a:spcAft>
                <a:spcPts val="0"/>
              </a:spcAft>
              <a:buNone/>
            </a:pPr>
            <a:r>
              <a:rPr lang="es"/>
              <a:t>TD = 2.5 * 6.3761 ^ .38 = 5.054 TD</a:t>
            </a:r>
            <a:endParaRPr/>
          </a:p>
          <a:p>
            <a:pPr indent="0" lvl="0" marL="0" rtl="0" algn="l">
              <a:spcBef>
                <a:spcPts val="1200"/>
              </a:spcBef>
              <a:spcAft>
                <a:spcPts val="0"/>
              </a:spcAft>
              <a:buNone/>
            </a:pPr>
            <a:r>
              <a:rPr lang="es"/>
              <a:t>PREQ = 6.3761 / 5.054 = 1.063 PREQ</a:t>
            </a:r>
            <a:endParaRPr/>
          </a:p>
          <a:p>
            <a:pPr indent="0" lvl="0" marL="0" rtl="0" algn="l">
              <a:spcBef>
                <a:spcPts val="1200"/>
              </a:spcBef>
              <a:spcAft>
                <a:spcPts val="0"/>
              </a:spcAft>
              <a:buNone/>
            </a:pPr>
            <a:r>
              <a:rPr lang="es"/>
              <a:t>Costo Total = SueldoMes * TD * PerReq = 15,000 * 5.054 * 1.063 = 80,641.5 mxn</a:t>
            </a:r>
            <a:endParaRPr/>
          </a:p>
          <a:p>
            <a:pPr indent="0" lvl="0" marL="0" rtl="0" algn="l">
              <a:spcBef>
                <a:spcPts val="1200"/>
              </a:spcBef>
              <a:spcAft>
                <a:spcPts val="0"/>
              </a:spcAft>
              <a:buNone/>
            </a:pPr>
            <a:r>
              <a:rPr lang="es"/>
              <a:t>Costo Total Empresa = 80.641.5 * 5 Trabajadores = 403,207.5 mxn</a:t>
            </a:r>
            <a:endParaRPr/>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5"/>
          <p:cNvSpPr txBox="1"/>
          <p:nvPr>
            <p:ph type="title"/>
          </p:nvPr>
        </p:nvSpPr>
        <p:spPr>
          <a:xfrm>
            <a:off x="311700" y="275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Monitoreo, evaluación e informes</a:t>
            </a:r>
            <a:endParaRPr/>
          </a:p>
        </p:txBody>
      </p:sp>
      <p:sp>
        <p:nvSpPr>
          <p:cNvPr id="201" name="Google Shape;201;p35"/>
          <p:cNvSpPr txBox="1"/>
          <p:nvPr>
            <p:ph idx="1" type="body"/>
          </p:nvPr>
        </p:nvSpPr>
        <p:spPr>
          <a:xfrm>
            <a:off x="311700" y="863550"/>
            <a:ext cx="8520600" cy="40698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lang="es"/>
              <a:t>Para el monitoreo del proyecto se llevó a cabo una reunión diaria llamada "daily scrum" en el salón para revisar el progreso, identificar posibles obstáculos y ajustar las tareas si fuera necesario. Además, se utilizaron herramientas de gestión de proyectos, que en este caso se optó por la aplicación llamada GoodDay, para visualizar el flujo de trabajo y gestionar las tareas de manera colaborativa. La metodología Scrum permitió al equipo mantener un ritmo constante de desarrollo, responder rápidamente a los cambios y entregar incrementos funcionales de la aplicación de manera regular.</a:t>
            </a:r>
            <a:endParaRPr/>
          </a:p>
          <a:p>
            <a:pPr indent="0" lvl="0" marL="0" rtl="0" algn="just">
              <a:spcBef>
                <a:spcPts val="1200"/>
              </a:spcBef>
              <a:spcAft>
                <a:spcPts val="0"/>
              </a:spcAft>
              <a:buNone/>
            </a:pPr>
            <a:r>
              <a:rPr lang="es"/>
              <a:t>El proyecto se llevó a cabo desde el 20 de febrero hasta el 12 de mayo de 2023, con una duración total de 10 semanas, excluyendo el periodo vacacional de Semana Santa. Durante cada semana, se realizó un reporte detallado de las actividades correspondientes al periodo, lo cual se organizó en base a la duración de un Sprint.</a:t>
            </a:r>
            <a:endParaRPr/>
          </a:p>
          <a:p>
            <a:pPr indent="0" lvl="0" marL="0" rtl="0" algn="just">
              <a:spcBef>
                <a:spcPts val="12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36"/>
          <p:cNvPicPr preferRelativeResize="0"/>
          <p:nvPr/>
        </p:nvPicPr>
        <p:blipFill>
          <a:blip r:embed="rId3">
            <a:alphaModFix/>
          </a:blip>
          <a:stretch>
            <a:fillRect/>
          </a:stretch>
        </p:blipFill>
        <p:spPr>
          <a:xfrm>
            <a:off x="241100" y="152400"/>
            <a:ext cx="3312207" cy="4838702"/>
          </a:xfrm>
          <a:prstGeom prst="rect">
            <a:avLst/>
          </a:prstGeom>
          <a:noFill/>
          <a:ln>
            <a:noFill/>
          </a:ln>
        </p:spPr>
      </p:pic>
      <p:pic>
        <p:nvPicPr>
          <p:cNvPr id="207" name="Google Shape;207;p36"/>
          <p:cNvPicPr preferRelativeResize="0"/>
          <p:nvPr/>
        </p:nvPicPr>
        <p:blipFill>
          <a:blip r:embed="rId4">
            <a:alphaModFix/>
          </a:blip>
          <a:stretch>
            <a:fillRect/>
          </a:stretch>
        </p:blipFill>
        <p:spPr>
          <a:xfrm>
            <a:off x="3937857" y="152400"/>
            <a:ext cx="3312207" cy="48387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Organigrama de DO-CAF</a:t>
            </a:r>
            <a:endParaRPr/>
          </a:p>
        </p:txBody>
      </p:sp>
      <p:pic>
        <p:nvPicPr>
          <p:cNvPr id="213" name="Google Shape;213;p37"/>
          <p:cNvPicPr preferRelativeResize="0"/>
          <p:nvPr/>
        </p:nvPicPr>
        <p:blipFill>
          <a:blip r:embed="rId3">
            <a:alphaModFix/>
          </a:blip>
          <a:stretch>
            <a:fillRect/>
          </a:stretch>
        </p:blipFill>
        <p:spPr>
          <a:xfrm>
            <a:off x="152400" y="1152213"/>
            <a:ext cx="8839204" cy="2606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Sustentabilidad: </a:t>
            </a:r>
            <a:r>
              <a:rPr lang="es"/>
              <a:t>administración</a:t>
            </a:r>
            <a:r>
              <a:rPr lang="es"/>
              <a:t> y financiamiento para el programa</a:t>
            </a:r>
            <a:endParaRPr/>
          </a:p>
        </p:txBody>
      </p:sp>
      <p:sp>
        <p:nvSpPr>
          <p:cNvPr id="219" name="Google Shape;219;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Publicidad y </a:t>
            </a:r>
            <a:r>
              <a:rPr lang="es"/>
              <a:t>promoción</a:t>
            </a:r>
            <a:r>
              <a:rPr lang="es"/>
              <a:t>: nuestra </a:t>
            </a:r>
            <a:r>
              <a:rPr lang="es"/>
              <a:t>aplicación</a:t>
            </a:r>
            <a:r>
              <a:rPr lang="es"/>
              <a:t> </a:t>
            </a:r>
            <a:r>
              <a:rPr lang="es"/>
              <a:t>móvil</a:t>
            </a:r>
            <a:r>
              <a:rPr lang="es"/>
              <a:t> </a:t>
            </a:r>
            <a:r>
              <a:rPr lang="es"/>
              <a:t>tendrá</a:t>
            </a:r>
            <a:r>
              <a:rPr lang="es"/>
              <a:t> publicidad en las aplicaciones de facebook e instagram, mediante los programas de anuncios que ofrecen, ya que meta(dueña de facebook e instagram) proporcionan </a:t>
            </a:r>
            <a:r>
              <a:rPr lang="es"/>
              <a:t>estadísticas</a:t>
            </a:r>
            <a:r>
              <a:rPr lang="es"/>
              <a:t> y datos que nos </a:t>
            </a:r>
            <a:r>
              <a:rPr lang="es"/>
              <a:t>ayudarán</a:t>
            </a:r>
            <a:r>
              <a:rPr lang="es"/>
              <a:t> a tomar decisiones acerca de nuestro </a:t>
            </a:r>
            <a:r>
              <a:rPr lang="es"/>
              <a:t>público</a:t>
            </a:r>
            <a:r>
              <a:rPr lang="es"/>
              <a:t> objetivo. </a:t>
            </a:r>
            <a:r>
              <a:rPr lang="es"/>
              <a:t>También</a:t>
            </a:r>
            <a:r>
              <a:rPr lang="es"/>
              <a:t> se </a:t>
            </a:r>
            <a:r>
              <a:rPr lang="es"/>
              <a:t>creará</a:t>
            </a:r>
            <a:r>
              <a:rPr lang="es"/>
              <a:t> una cuenta para la app en ambas redes sociales,  para que el </a:t>
            </a:r>
            <a:r>
              <a:rPr lang="es"/>
              <a:t>público</a:t>
            </a:r>
            <a:r>
              <a:rPr lang="es"/>
              <a:t> conozca la app y sus funcionalidades.</a:t>
            </a:r>
            <a:endParaRPr/>
          </a:p>
          <a:p>
            <a:pPr indent="0" lvl="0" marL="0" rtl="0" algn="l">
              <a:spcBef>
                <a:spcPts val="1200"/>
              </a:spcBef>
              <a:spcAft>
                <a:spcPts val="1200"/>
              </a:spcAft>
              <a:buNone/>
            </a:pPr>
            <a:r>
              <a:rPr lang="es"/>
              <a:t>Inversionistas: Se </a:t>
            </a:r>
            <a:r>
              <a:rPr lang="es"/>
              <a:t>buscarán</a:t>
            </a:r>
            <a:r>
              <a:rPr lang="es"/>
              <a:t> a </a:t>
            </a:r>
            <a:r>
              <a:rPr lang="es"/>
              <a:t>empresarios</a:t>
            </a:r>
            <a:r>
              <a:rPr lang="es"/>
              <a:t> interesados en invertir en la app, para desarrollar nuevas funcionalidades y tener </a:t>
            </a:r>
            <a:r>
              <a:rPr lang="es"/>
              <a:t>más</a:t>
            </a:r>
            <a:r>
              <a:rPr lang="es"/>
              <a:t> personal para que la app siga creciendo con nuevas versiones.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continuación</a:t>
            </a:r>
            <a:r>
              <a:rPr lang="es"/>
              <a:t>… </a:t>
            </a:r>
            <a:endParaRPr/>
          </a:p>
        </p:txBody>
      </p:sp>
      <p:sp>
        <p:nvSpPr>
          <p:cNvPr id="225" name="Google Shape;225;p39"/>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Ingresos extras: La app en un principio </a:t>
            </a:r>
            <a:r>
              <a:rPr lang="es"/>
              <a:t>será</a:t>
            </a:r>
            <a:r>
              <a:rPr lang="es"/>
              <a:t> gratis, pero en </a:t>
            </a:r>
            <a:r>
              <a:rPr lang="es"/>
              <a:t>algún</a:t>
            </a:r>
            <a:r>
              <a:rPr lang="es"/>
              <a:t> futuro y con una base de usuarios </a:t>
            </a:r>
            <a:r>
              <a:rPr lang="es"/>
              <a:t>más</a:t>
            </a:r>
            <a:r>
              <a:rPr lang="es"/>
              <a:t> grande se </a:t>
            </a:r>
            <a:r>
              <a:rPr lang="es"/>
              <a:t>podría</a:t>
            </a:r>
            <a:r>
              <a:rPr lang="es"/>
              <a:t> hacer de paga, ya que los anuncios dentro de la app no cumplen con el fin de la </a:t>
            </a:r>
            <a:r>
              <a:rPr lang="es"/>
              <a:t>aplicación</a:t>
            </a:r>
            <a:r>
              <a:rPr lang="es"/>
              <a:t> que es hacerla relajante y para ayudar a los usuarios con los </a:t>
            </a:r>
            <a:r>
              <a:rPr lang="es"/>
              <a:t>módulos</a:t>
            </a:r>
            <a:r>
              <a:rPr lang="es"/>
              <a:t> que cuenta la app.</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0"/>
          <p:cNvSpPr txBox="1"/>
          <p:nvPr>
            <p:ph type="title"/>
          </p:nvPr>
        </p:nvSpPr>
        <p:spPr>
          <a:xfrm>
            <a:off x="311700" y="63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Materiales de apoyo</a:t>
            </a:r>
            <a:endParaRPr/>
          </a:p>
        </p:txBody>
      </p:sp>
      <p:sp>
        <p:nvSpPr>
          <p:cNvPr id="231" name="Google Shape;231;p40"/>
          <p:cNvSpPr txBox="1"/>
          <p:nvPr>
            <p:ph idx="1" type="body"/>
          </p:nvPr>
        </p:nvSpPr>
        <p:spPr>
          <a:xfrm>
            <a:off x="311700" y="69490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Chat GPT</a:t>
            </a:r>
            <a:r>
              <a:rPr lang="es"/>
              <a:t>: Esta inteligencia artificial fue de gran apoyo ya que nos </a:t>
            </a:r>
            <a:r>
              <a:rPr lang="es"/>
              <a:t>ahorró</a:t>
            </a:r>
            <a:r>
              <a:rPr lang="es"/>
              <a:t> tiempo al momento de hacer consultas de las funcionalidades de Android Studio.</a:t>
            </a:r>
            <a:endParaRPr/>
          </a:p>
          <a:p>
            <a:pPr indent="-342900" lvl="0" marL="457200" rtl="0" algn="just">
              <a:spcBef>
                <a:spcPts val="0"/>
              </a:spcBef>
              <a:spcAft>
                <a:spcPts val="0"/>
              </a:spcAft>
              <a:buSzPts val="1800"/>
              <a:buChar char="❖"/>
            </a:pPr>
            <a:r>
              <a:rPr lang="es"/>
              <a:t>Firebase Realtime Database: Es un servicio de base de datos en tiempo real proporcionado por Firebase, una plataforma de desarrollo de aplicaciones móviles y web desarrollada por Google.</a:t>
            </a:r>
            <a:endParaRPr/>
          </a:p>
          <a:p>
            <a:pPr indent="-342900" lvl="0" marL="457200" rtl="0" algn="just">
              <a:spcBef>
                <a:spcPts val="0"/>
              </a:spcBef>
              <a:spcAft>
                <a:spcPts val="0"/>
              </a:spcAft>
              <a:buSzPts val="1800"/>
              <a:buChar char="❖"/>
            </a:pPr>
            <a:r>
              <a:rPr lang="es"/>
              <a:t>GitHub Desktop: </a:t>
            </a:r>
            <a:r>
              <a:rPr lang="es"/>
              <a:t>Es una</a:t>
            </a:r>
            <a:r>
              <a:rPr lang="es"/>
              <a:t> aplicación de interfaz gráfica de usuario (GUI) que permite a los desarrolladores interactuar con repositorios Git. Proporciona una forma intuitiva y fácil de usar para gestionar el control de versiones de proyectos alojados en GitHub.</a:t>
            </a:r>
            <a:endParaRPr/>
          </a:p>
        </p:txBody>
      </p:sp>
      <p:pic>
        <p:nvPicPr>
          <p:cNvPr id="232" name="Google Shape;232;p40"/>
          <p:cNvPicPr preferRelativeResize="0"/>
          <p:nvPr/>
        </p:nvPicPr>
        <p:blipFill>
          <a:blip r:embed="rId3">
            <a:alphaModFix/>
          </a:blip>
          <a:stretch>
            <a:fillRect/>
          </a:stretch>
        </p:blipFill>
        <p:spPr>
          <a:xfrm>
            <a:off x="133750" y="3667225"/>
            <a:ext cx="3214125" cy="1331975"/>
          </a:xfrm>
          <a:prstGeom prst="rect">
            <a:avLst/>
          </a:prstGeom>
          <a:noFill/>
          <a:ln>
            <a:noFill/>
          </a:ln>
        </p:spPr>
      </p:pic>
      <p:pic>
        <p:nvPicPr>
          <p:cNvPr id="233" name="Google Shape;233;p40"/>
          <p:cNvPicPr preferRelativeResize="0"/>
          <p:nvPr/>
        </p:nvPicPr>
        <p:blipFill>
          <a:blip r:embed="rId4">
            <a:alphaModFix/>
          </a:blip>
          <a:stretch>
            <a:fillRect/>
          </a:stretch>
        </p:blipFill>
        <p:spPr>
          <a:xfrm>
            <a:off x="3598976" y="3863175"/>
            <a:ext cx="1545324" cy="940076"/>
          </a:xfrm>
          <a:prstGeom prst="rect">
            <a:avLst/>
          </a:prstGeom>
          <a:noFill/>
          <a:ln>
            <a:noFill/>
          </a:ln>
        </p:spPr>
      </p:pic>
      <p:pic>
        <p:nvPicPr>
          <p:cNvPr id="234" name="Google Shape;234;p40"/>
          <p:cNvPicPr preferRelativeResize="0"/>
          <p:nvPr/>
        </p:nvPicPr>
        <p:blipFill>
          <a:blip r:embed="rId5">
            <a:alphaModFix/>
          </a:blip>
          <a:stretch>
            <a:fillRect/>
          </a:stretch>
        </p:blipFill>
        <p:spPr>
          <a:xfrm>
            <a:off x="5888975" y="3833026"/>
            <a:ext cx="1778452" cy="10003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Conclusiones</a:t>
            </a:r>
            <a:endParaRPr/>
          </a:p>
        </p:txBody>
      </p:sp>
      <p:sp>
        <p:nvSpPr>
          <p:cNvPr id="240" name="Google Shape;240;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El desarrollo de la </a:t>
            </a:r>
            <a:r>
              <a:rPr lang="es"/>
              <a:t>aplicación</a:t>
            </a:r>
            <a:r>
              <a:rPr lang="es"/>
              <a:t> </a:t>
            </a:r>
            <a:r>
              <a:rPr lang="es"/>
              <a:t>móvil</a:t>
            </a:r>
            <a:r>
              <a:rPr lang="es"/>
              <a:t> </a:t>
            </a:r>
            <a:r>
              <a:rPr lang="es"/>
              <a:t>healthec</a:t>
            </a:r>
            <a:r>
              <a:rPr lang="es"/>
              <a:t> nos </a:t>
            </a:r>
            <a:r>
              <a:rPr lang="es"/>
              <a:t>llevó</a:t>
            </a:r>
            <a:r>
              <a:rPr lang="es"/>
              <a:t> mucho trabajo e </a:t>
            </a:r>
            <a:r>
              <a:rPr lang="es"/>
              <a:t>investigación</a:t>
            </a:r>
            <a:r>
              <a:rPr lang="es"/>
              <a:t>, al haber realizado esta app en equipo nos </a:t>
            </a:r>
            <a:r>
              <a:rPr lang="es"/>
              <a:t>ayudó</a:t>
            </a:r>
            <a:r>
              <a:rPr lang="es"/>
              <a:t> a conocer las fortalezas y debilidades de cada uno de nuestros integrantes y nos </a:t>
            </a:r>
            <a:r>
              <a:rPr lang="es"/>
              <a:t>sirvió</a:t>
            </a:r>
            <a:r>
              <a:rPr lang="es"/>
              <a:t> para ver las </a:t>
            </a:r>
            <a:r>
              <a:rPr lang="es"/>
              <a:t>áreas</a:t>
            </a:r>
            <a:r>
              <a:rPr lang="es"/>
              <a:t> en las que tenemos que mejorar, al hacer la app obtuvimos nuevos </a:t>
            </a:r>
            <a:r>
              <a:rPr lang="es"/>
              <a:t>conocimientos</a:t>
            </a:r>
            <a:r>
              <a:rPr lang="es"/>
              <a:t> del desarrollo </a:t>
            </a:r>
            <a:r>
              <a:rPr lang="es"/>
              <a:t>móvil</a:t>
            </a:r>
            <a:r>
              <a:rPr lang="es"/>
              <a:t>, desde el diseño hasta la </a:t>
            </a:r>
            <a:r>
              <a:rPr lang="es"/>
              <a:t>conexión</a:t>
            </a:r>
            <a:r>
              <a:rPr lang="es"/>
              <a:t> con una base de datos, en general el desarrollo de este proyecto fue muy enriquecedor ya que este te abre nuevos paradigmas en el desarrollo de software y todos los pasos que conlleva desde la </a:t>
            </a:r>
            <a:r>
              <a:rPr lang="es"/>
              <a:t>elección</a:t>
            </a:r>
            <a:r>
              <a:rPr lang="es"/>
              <a:t> del nombre de la empresa hasta el fin del desarrollo de una </a:t>
            </a:r>
            <a:r>
              <a:rPr lang="es"/>
              <a:t>aplicación</a:t>
            </a:r>
            <a:r>
              <a:rPr lang="es"/>
              <a:t>. Nuestra </a:t>
            </a:r>
            <a:r>
              <a:rPr lang="es"/>
              <a:t>aplicación</a:t>
            </a:r>
            <a:r>
              <a:rPr lang="es"/>
              <a:t> en un futuro </a:t>
            </a:r>
            <a:r>
              <a:rPr lang="es"/>
              <a:t>podría</a:t>
            </a:r>
            <a:r>
              <a:rPr lang="es"/>
              <a:t> tener nuevas funciones que ayuden a los usuarios por ejemplo con rutinas de ejercicio y cuantos vasos de agua ha tomado en el </a:t>
            </a:r>
            <a:r>
              <a:rPr lang="es"/>
              <a:t>día</a:t>
            </a:r>
            <a:r>
              <a:rPr lang="es"/>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Introducción</a:t>
            </a:r>
            <a:endParaRPr/>
          </a:p>
        </p:txBody>
      </p:sp>
      <p:sp>
        <p:nvSpPr>
          <p:cNvPr id="75" name="Google Shape;75;p15"/>
          <p:cNvSpPr txBox="1"/>
          <p:nvPr>
            <p:ph idx="1" type="body"/>
          </p:nvPr>
        </p:nvSpPr>
        <p:spPr>
          <a:xfrm>
            <a:off x="311700" y="1152475"/>
            <a:ext cx="8520600" cy="4424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a:t>Somos la empresa </a:t>
            </a:r>
            <a:r>
              <a:rPr b="1" lang="es"/>
              <a:t>DO-CAF</a:t>
            </a:r>
            <a:r>
              <a:rPr lang="es"/>
              <a:t> dedicada al desarrollo de software.</a:t>
            </a:r>
            <a:br>
              <a:rPr lang="es"/>
            </a:br>
            <a:r>
              <a:rPr lang="es"/>
              <a:t>Nuestra sede se encuentra en </a:t>
            </a:r>
            <a:r>
              <a:rPr lang="es"/>
              <a:t>Torreón</a:t>
            </a:r>
            <a:r>
              <a:rPr lang="es"/>
              <a:t>.  Nos pueden encontrar en:</a:t>
            </a:r>
            <a:br>
              <a:rPr lang="es"/>
            </a:br>
            <a:r>
              <a:rPr lang="es"/>
              <a:t>		   </a:t>
            </a:r>
            <a:r>
              <a:rPr lang="es"/>
              <a:t>Av. Ocampo #245 Colonia Centro CP 27000. </a:t>
            </a:r>
            <a:r>
              <a:rPr lang="es"/>
              <a:t>Torreón</a:t>
            </a:r>
            <a:r>
              <a:rPr lang="es"/>
              <a:t> Coahuila</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just">
              <a:spcBef>
                <a:spcPts val="1200"/>
              </a:spcBef>
              <a:spcAft>
                <a:spcPts val="0"/>
              </a:spcAft>
              <a:buNone/>
            </a:pPr>
            <a:r>
              <a:rPr lang="es"/>
              <a:t>Actualmente nos especializamos en el desarrollo de aplicaciones móviles.  Nuestra misión como empresa es desarrollar software confiable, innovador y de calidad.</a:t>
            </a:r>
            <a:endParaRPr/>
          </a:p>
          <a:p>
            <a:pPr indent="0" lvl="0" marL="0" rtl="0" algn="l">
              <a:spcBef>
                <a:spcPts val="1200"/>
              </a:spcBef>
              <a:spcAft>
                <a:spcPts val="1200"/>
              </a:spcAft>
              <a:buNone/>
            </a:pPr>
            <a:r>
              <a:t/>
            </a:r>
            <a:endParaRPr/>
          </a:p>
        </p:txBody>
      </p:sp>
      <p:pic>
        <p:nvPicPr>
          <p:cNvPr id="76" name="Google Shape;76;p15"/>
          <p:cNvPicPr preferRelativeResize="0"/>
          <p:nvPr/>
        </p:nvPicPr>
        <p:blipFill>
          <a:blip r:embed="rId3">
            <a:alphaModFix/>
          </a:blip>
          <a:stretch>
            <a:fillRect/>
          </a:stretch>
        </p:blipFill>
        <p:spPr>
          <a:xfrm>
            <a:off x="7235995" y="62570"/>
            <a:ext cx="1416400" cy="1014800"/>
          </a:xfrm>
          <a:prstGeom prst="rect">
            <a:avLst/>
          </a:prstGeom>
          <a:noFill/>
          <a:ln>
            <a:noFill/>
          </a:ln>
        </p:spPr>
      </p:pic>
      <p:pic>
        <p:nvPicPr>
          <p:cNvPr id="77" name="Google Shape;77;p15"/>
          <p:cNvPicPr preferRelativeResize="0"/>
          <p:nvPr/>
        </p:nvPicPr>
        <p:blipFill>
          <a:blip r:embed="rId4">
            <a:alphaModFix/>
          </a:blip>
          <a:stretch>
            <a:fillRect/>
          </a:stretch>
        </p:blipFill>
        <p:spPr>
          <a:xfrm>
            <a:off x="1552750" y="2236375"/>
            <a:ext cx="2731414" cy="1906450"/>
          </a:xfrm>
          <a:prstGeom prst="rect">
            <a:avLst/>
          </a:prstGeom>
          <a:noFill/>
          <a:ln>
            <a:noFill/>
          </a:ln>
        </p:spPr>
      </p:pic>
      <p:pic>
        <p:nvPicPr>
          <p:cNvPr id="78" name="Google Shape;78;p15"/>
          <p:cNvPicPr preferRelativeResize="0"/>
          <p:nvPr/>
        </p:nvPicPr>
        <p:blipFill>
          <a:blip r:embed="rId5">
            <a:alphaModFix/>
          </a:blip>
          <a:stretch>
            <a:fillRect/>
          </a:stretch>
        </p:blipFill>
        <p:spPr>
          <a:xfrm>
            <a:off x="4854125" y="2249825"/>
            <a:ext cx="2731425" cy="187955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Referencias</a:t>
            </a:r>
            <a:endParaRPr/>
          </a:p>
        </p:txBody>
      </p:sp>
      <p:sp>
        <p:nvSpPr>
          <p:cNvPr id="246" name="Google Shape;246;p42"/>
          <p:cNvSpPr txBox="1"/>
          <p:nvPr/>
        </p:nvSpPr>
        <p:spPr>
          <a:xfrm>
            <a:off x="383975" y="1017725"/>
            <a:ext cx="83313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chemeClr val="dk1"/>
                </a:solidFill>
              </a:rPr>
              <a:t>“Headspace”[Online]</a:t>
            </a:r>
            <a:endParaRPr sz="1000">
              <a:solidFill>
                <a:schemeClr val="dk1"/>
              </a:solidFill>
            </a:endParaRPr>
          </a:p>
          <a:p>
            <a:pPr indent="0" lvl="0" marL="0" rtl="0" algn="l">
              <a:spcBef>
                <a:spcPts val="0"/>
              </a:spcBef>
              <a:spcAft>
                <a:spcPts val="0"/>
              </a:spcAft>
              <a:buNone/>
            </a:pPr>
            <a:r>
              <a:rPr lang="es" sz="1000">
                <a:solidFill>
                  <a:schemeClr val="dk1"/>
                </a:solidFill>
              </a:rPr>
              <a:t>Available:</a:t>
            </a:r>
            <a:endParaRPr sz="1000">
              <a:solidFill>
                <a:schemeClr val="dk1"/>
              </a:solidFill>
            </a:endParaRPr>
          </a:p>
          <a:p>
            <a:pPr indent="0" lvl="0" marL="0" rtl="0" algn="l">
              <a:spcBef>
                <a:spcPts val="0"/>
              </a:spcBef>
              <a:spcAft>
                <a:spcPts val="0"/>
              </a:spcAft>
              <a:buNone/>
            </a:pPr>
            <a:r>
              <a:rPr lang="es" sz="1000">
                <a:solidFill>
                  <a:schemeClr val="dk1"/>
                </a:solidFill>
              </a:rPr>
              <a:t>https://apps.apple.com/us/app/headspace-meditation-sleep/id493145008?correlation</a:t>
            </a:r>
            <a:endParaRPr sz="1000">
              <a:solidFill>
                <a:schemeClr val="dk1"/>
              </a:solidFill>
            </a:endParaRPr>
          </a:p>
          <a:p>
            <a:pPr indent="0" lvl="0" marL="0" rtl="0" algn="l">
              <a:spcBef>
                <a:spcPts val="0"/>
              </a:spcBef>
              <a:spcAft>
                <a:spcPts val="0"/>
              </a:spcAft>
              <a:buNone/>
            </a:pPr>
            <a:r>
              <a:rPr lang="es" sz="1000">
                <a:solidFill>
                  <a:schemeClr val="dk1"/>
                </a:solidFill>
              </a:rPr>
              <a:t>Id=9d41096f-abed-4502-8761-39e26fae62ff</a:t>
            </a:r>
            <a:endParaRPr sz="1000">
              <a:solidFill>
                <a:schemeClr val="dk1"/>
              </a:solidFill>
            </a:endParaRPr>
          </a:p>
          <a:p>
            <a:pPr indent="0" lvl="0" marL="0" rtl="0" algn="l">
              <a:spcBef>
                <a:spcPts val="0"/>
              </a:spcBef>
              <a:spcAft>
                <a:spcPts val="0"/>
              </a:spcAft>
              <a:buNone/>
            </a:pPr>
            <a:r>
              <a:rPr lang="es" sz="1000">
                <a:solidFill>
                  <a:schemeClr val="dk1"/>
                </a:solidFill>
              </a:rPr>
              <a:t>[Accessed: 19-May-2023].</a:t>
            </a:r>
            <a:endParaRPr sz="1000">
              <a:solidFill>
                <a:schemeClr val="dk1"/>
              </a:solidFill>
            </a:endParaRPr>
          </a:p>
          <a:p>
            <a:pPr indent="0" lvl="0" marL="0" rtl="0" algn="l">
              <a:spcBef>
                <a:spcPts val="0"/>
              </a:spcBef>
              <a:spcAft>
                <a:spcPts val="0"/>
              </a:spcAft>
              <a:buNone/>
            </a:pPr>
            <a:r>
              <a:rPr lang="es" sz="1000">
                <a:solidFill>
                  <a:schemeClr val="dk1"/>
                </a:solidFill>
              </a:rPr>
              <a:t>“IBreathe”[Online]</a:t>
            </a:r>
            <a:endParaRPr sz="1000">
              <a:solidFill>
                <a:schemeClr val="dk1"/>
              </a:solidFill>
            </a:endParaRPr>
          </a:p>
          <a:p>
            <a:pPr indent="0" lvl="0" marL="0" rtl="0" algn="l">
              <a:spcBef>
                <a:spcPts val="0"/>
              </a:spcBef>
              <a:spcAft>
                <a:spcPts val="0"/>
              </a:spcAft>
              <a:buNone/>
            </a:pPr>
            <a:r>
              <a:rPr lang="es" sz="1000">
                <a:solidFill>
                  <a:schemeClr val="dk1"/>
                </a:solidFill>
              </a:rPr>
              <a:t>Available:</a:t>
            </a:r>
            <a:endParaRPr sz="1000">
              <a:solidFill>
                <a:schemeClr val="dk1"/>
              </a:solidFill>
            </a:endParaRPr>
          </a:p>
          <a:p>
            <a:pPr indent="0" lvl="0" marL="0" rtl="0" algn="l">
              <a:spcBef>
                <a:spcPts val="0"/>
              </a:spcBef>
              <a:spcAft>
                <a:spcPts val="0"/>
              </a:spcAft>
              <a:buNone/>
            </a:pPr>
            <a:r>
              <a:rPr lang="es" sz="1000">
                <a:solidFill>
                  <a:schemeClr val="dk1"/>
                </a:solidFill>
              </a:rPr>
              <a:t>https://apps.apple.com/us/app/ibreathe-relax-and-breathe/id1296605806?correlationI</a:t>
            </a:r>
            <a:endParaRPr sz="1000">
              <a:solidFill>
                <a:schemeClr val="dk1"/>
              </a:solidFill>
            </a:endParaRPr>
          </a:p>
          <a:p>
            <a:pPr indent="0" lvl="0" marL="0" rtl="0" algn="l">
              <a:spcBef>
                <a:spcPts val="0"/>
              </a:spcBef>
              <a:spcAft>
                <a:spcPts val="0"/>
              </a:spcAft>
              <a:buNone/>
            </a:pPr>
            <a:r>
              <a:rPr lang="es" sz="1000">
                <a:solidFill>
                  <a:schemeClr val="dk1"/>
                </a:solidFill>
              </a:rPr>
              <a:t>d=a7c5f2c9-6898-42d7-b7c3-1ddc97f449f8</a:t>
            </a:r>
            <a:endParaRPr sz="1000">
              <a:solidFill>
                <a:schemeClr val="dk1"/>
              </a:solidFill>
            </a:endParaRPr>
          </a:p>
          <a:p>
            <a:pPr indent="0" lvl="0" marL="0" rtl="0" algn="l">
              <a:spcBef>
                <a:spcPts val="0"/>
              </a:spcBef>
              <a:spcAft>
                <a:spcPts val="0"/>
              </a:spcAft>
              <a:buNone/>
            </a:pPr>
            <a:r>
              <a:rPr lang="es" sz="1000">
                <a:solidFill>
                  <a:schemeClr val="dk1"/>
                </a:solidFill>
              </a:rPr>
              <a:t>[Accessed: 19-May-2023].</a:t>
            </a:r>
            <a:endParaRPr sz="1000">
              <a:solidFill>
                <a:schemeClr val="dk1"/>
              </a:solidFill>
            </a:endParaRPr>
          </a:p>
          <a:p>
            <a:pPr indent="0" lvl="0" marL="0" rtl="0" algn="l">
              <a:spcBef>
                <a:spcPts val="0"/>
              </a:spcBef>
              <a:spcAft>
                <a:spcPts val="0"/>
              </a:spcAft>
              <a:buNone/>
            </a:pPr>
            <a:r>
              <a:rPr lang="es" sz="1000">
                <a:solidFill>
                  <a:schemeClr val="dk1"/>
                </a:solidFill>
              </a:rPr>
              <a:t>“FireBase”[Online]</a:t>
            </a:r>
            <a:endParaRPr sz="1000">
              <a:solidFill>
                <a:schemeClr val="dk1"/>
              </a:solidFill>
            </a:endParaRPr>
          </a:p>
          <a:p>
            <a:pPr indent="0" lvl="0" marL="0" rtl="0" algn="l">
              <a:spcBef>
                <a:spcPts val="0"/>
              </a:spcBef>
              <a:spcAft>
                <a:spcPts val="0"/>
              </a:spcAft>
              <a:buNone/>
            </a:pPr>
            <a:r>
              <a:rPr lang="es" sz="1000">
                <a:solidFill>
                  <a:schemeClr val="dk1"/>
                </a:solidFill>
              </a:rPr>
              <a:t>Available:</a:t>
            </a:r>
            <a:endParaRPr sz="1000">
              <a:solidFill>
                <a:schemeClr val="dk1"/>
              </a:solidFill>
            </a:endParaRPr>
          </a:p>
          <a:p>
            <a:pPr indent="0" lvl="0" marL="0" rtl="0" algn="l">
              <a:spcBef>
                <a:spcPts val="0"/>
              </a:spcBef>
              <a:spcAft>
                <a:spcPts val="0"/>
              </a:spcAft>
              <a:buNone/>
            </a:pPr>
            <a:r>
              <a:rPr lang="es" sz="1000">
                <a:solidFill>
                  <a:schemeClr val="dk1"/>
                </a:solidFill>
              </a:rPr>
              <a:t>https://firebase.google.com/?hl=es</a:t>
            </a:r>
            <a:endParaRPr sz="1000">
              <a:solidFill>
                <a:schemeClr val="dk1"/>
              </a:solidFill>
            </a:endParaRPr>
          </a:p>
          <a:p>
            <a:pPr indent="0" lvl="0" marL="0" rtl="0" algn="l">
              <a:spcBef>
                <a:spcPts val="0"/>
              </a:spcBef>
              <a:spcAft>
                <a:spcPts val="0"/>
              </a:spcAft>
              <a:buNone/>
            </a:pPr>
            <a:r>
              <a:rPr lang="es" sz="1000">
                <a:solidFill>
                  <a:schemeClr val="dk1"/>
                </a:solidFill>
              </a:rPr>
              <a:t>[Accessed: 19-May-2023].</a:t>
            </a:r>
            <a:endParaRPr sz="1000">
              <a:solidFill>
                <a:schemeClr val="dk1"/>
              </a:solidFill>
            </a:endParaRPr>
          </a:p>
          <a:p>
            <a:pPr indent="0" lvl="0" marL="0" rtl="0" algn="l">
              <a:spcBef>
                <a:spcPts val="0"/>
              </a:spcBef>
              <a:spcAft>
                <a:spcPts val="0"/>
              </a:spcAft>
              <a:buNone/>
            </a:pPr>
            <a:r>
              <a:rPr lang="es" sz="1000">
                <a:solidFill>
                  <a:schemeClr val="dk1"/>
                </a:solidFill>
              </a:rPr>
              <a:t>“Github”[Online]</a:t>
            </a:r>
            <a:endParaRPr sz="1000">
              <a:solidFill>
                <a:schemeClr val="dk1"/>
              </a:solidFill>
            </a:endParaRPr>
          </a:p>
          <a:p>
            <a:pPr indent="0" lvl="0" marL="0" rtl="0" algn="l">
              <a:spcBef>
                <a:spcPts val="0"/>
              </a:spcBef>
              <a:spcAft>
                <a:spcPts val="0"/>
              </a:spcAft>
              <a:buNone/>
            </a:pPr>
            <a:r>
              <a:rPr lang="es" sz="1000">
                <a:solidFill>
                  <a:schemeClr val="dk1"/>
                </a:solidFill>
              </a:rPr>
              <a:t>Available:</a:t>
            </a:r>
            <a:endParaRPr sz="1000">
              <a:solidFill>
                <a:schemeClr val="dk1"/>
              </a:solidFill>
            </a:endParaRPr>
          </a:p>
          <a:p>
            <a:pPr indent="0" lvl="0" marL="0" rtl="0" algn="l">
              <a:spcBef>
                <a:spcPts val="0"/>
              </a:spcBef>
              <a:spcAft>
                <a:spcPts val="0"/>
              </a:spcAft>
              <a:buNone/>
            </a:pPr>
            <a:r>
              <a:rPr lang="es" sz="1000">
                <a:solidFill>
                  <a:schemeClr val="dk1"/>
                </a:solidFill>
              </a:rPr>
              <a:t>https://github.com/</a:t>
            </a:r>
            <a:endParaRPr sz="1000">
              <a:solidFill>
                <a:schemeClr val="dk1"/>
              </a:solidFill>
            </a:endParaRPr>
          </a:p>
          <a:p>
            <a:pPr indent="0" lvl="0" marL="0" rtl="0" algn="l">
              <a:spcBef>
                <a:spcPts val="0"/>
              </a:spcBef>
              <a:spcAft>
                <a:spcPts val="0"/>
              </a:spcAft>
              <a:buNone/>
            </a:pPr>
            <a:r>
              <a:rPr lang="es" sz="1000">
                <a:solidFill>
                  <a:schemeClr val="dk1"/>
                </a:solidFill>
              </a:rPr>
              <a:t>[Accessed: 19-May-2023].</a:t>
            </a:r>
            <a:endParaRPr sz="10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193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Introducción</a:t>
            </a:r>
            <a:endParaRPr/>
          </a:p>
        </p:txBody>
      </p:sp>
      <p:sp>
        <p:nvSpPr>
          <p:cNvPr id="84" name="Google Shape;84;p16"/>
          <p:cNvSpPr txBox="1"/>
          <p:nvPr>
            <p:ph idx="1" type="body"/>
          </p:nvPr>
        </p:nvSpPr>
        <p:spPr>
          <a:xfrm>
            <a:off x="311700" y="766150"/>
            <a:ext cx="8520600" cy="40353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a:t>Actualmente las apps forman parte fundamental de nuestro día a día facilitando nuestras actividades, sin embargo a pesar de ser tan útiles también pueden crear complicaciones para nuestra salud mental provocando problemas relacionados con la alimentación, sueño, memoria, entre otros problemas como lo son la ansiedad, estrés y depresión, esto causado por la forma de utilización excesiva de las mismas. Es por esto que a partir de ellas se decidió crear una aplicación (Healthec) que ayudará a los usuarios con estos problemas a tener un mejor control de su salud física y mental. El propósito principal de la aplicación es dar información </a:t>
            </a:r>
            <a:r>
              <a:rPr lang="es"/>
              <a:t>acerca</a:t>
            </a:r>
            <a:r>
              <a:rPr lang="es"/>
              <a:t> de una vida saludable con módulos para cada una de las áreas que pueden afectar el mal uso de las apps.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193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Introducción</a:t>
            </a:r>
            <a:endParaRPr/>
          </a:p>
        </p:txBody>
      </p:sp>
      <p:sp>
        <p:nvSpPr>
          <p:cNvPr id="90" name="Google Shape;90;p17"/>
          <p:cNvSpPr txBox="1"/>
          <p:nvPr>
            <p:ph idx="1" type="body"/>
          </p:nvPr>
        </p:nvSpPr>
        <p:spPr>
          <a:xfrm>
            <a:off x="311700" y="766150"/>
            <a:ext cx="8520600" cy="4035300"/>
          </a:xfrm>
          <a:prstGeom prst="rect">
            <a:avLst/>
          </a:prstGeom>
        </p:spPr>
        <p:txBody>
          <a:bodyPr anchorCtr="0" anchor="t" bIns="91425" lIns="91425" spcFirstLastPara="1" rIns="91425" wrap="square" tIns="91425">
            <a:normAutofit fontScale="70000" lnSpcReduction="20000"/>
          </a:bodyPr>
          <a:lstStyle/>
          <a:p>
            <a:pPr indent="-277495" lvl="0" marL="457200" rtl="0" algn="l">
              <a:spcBef>
                <a:spcPts val="0"/>
              </a:spcBef>
              <a:spcAft>
                <a:spcPts val="0"/>
              </a:spcAft>
              <a:buClr>
                <a:srgbClr val="000000"/>
              </a:buClr>
              <a:buSzPct val="61111"/>
              <a:buFont typeface="Arial"/>
              <a:buChar char="●"/>
            </a:pPr>
            <a:r>
              <a:rPr lang="es"/>
              <a:t>Alimentación</a:t>
            </a:r>
            <a:endParaRPr/>
          </a:p>
          <a:p>
            <a:pPr indent="-277494" lvl="1" marL="914400" rtl="0" algn="just">
              <a:spcBef>
                <a:spcPts val="0"/>
              </a:spcBef>
              <a:spcAft>
                <a:spcPts val="0"/>
              </a:spcAft>
              <a:buClr>
                <a:srgbClr val="000000"/>
              </a:buClr>
              <a:buSzPct val="61111"/>
              <a:buFont typeface="Arial"/>
              <a:buChar char="○"/>
            </a:pPr>
            <a:r>
              <a:rPr lang="es" sz="1800"/>
              <a:t>El módulo proporciona información alimenticia basada en recetas, teniendo como opciones ingredientes comunes en casa para el filtrado de las mismas así facilitando al usuario la selección de recetas de su agrado, además de la facilidad de tener un platillo sano con ingredientes al alcance.</a:t>
            </a:r>
            <a:endParaRPr sz="1800"/>
          </a:p>
          <a:p>
            <a:pPr indent="-277495" lvl="0" marL="457200" rtl="0" algn="just">
              <a:spcBef>
                <a:spcPts val="0"/>
              </a:spcBef>
              <a:spcAft>
                <a:spcPts val="0"/>
              </a:spcAft>
              <a:buClr>
                <a:srgbClr val="000000"/>
              </a:buClr>
              <a:buSzPct val="61111"/>
              <a:buFont typeface="Arial"/>
              <a:buChar char="●"/>
            </a:pPr>
            <a:r>
              <a:rPr lang="es"/>
              <a:t>Meditación</a:t>
            </a:r>
            <a:endParaRPr/>
          </a:p>
          <a:p>
            <a:pPr indent="-277494" lvl="1" marL="914400" rtl="0" algn="just">
              <a:spcBef>
                <a:spcPts val="0"/>
              </a:spcBef>
              <a:spcAft>
                <a:spcPts val="0"/>
              </a:spcAft>
              <a:buClr>
                <a:srgbClr val="000000"/>
              </a:buClr>
              <a:buSzPct val="61111"/>
              <a:buFont typeface="Arial"/>
              <a:buChar char="○"/>
            </a:pPr>
            <a:r>
              <a:rPr lang="es" sz="1800"/>
              <a:t>El módulo proporciona música relajante para diferentes situaciones teniendo en cuenta el estado emocional del usuario para mitigar emociones negativas. Además cuenta con ejercicios de relajación tanto de respiración como físicas, útiles para conciliar el sueño o bien aliviar síntomas negativos.</a:t>
            </a:r>
            <a:endParaRPr sz="1800"/>
          </a:p>
          <a:p>
            <a:pPr indent="-277495" lvl="0" marL="457200" rtl="0" algn="l">
              <a:spcBef>
                <a:spcPts val="0"/>
              </a:spcBef>
              <a:spcAft>
                <a:spcPts val="0"/>
              </a:spcAft>
              <a:buClr>
                <a:srgbClr val="000000"/>
              </a:buClr>
              <a:buSzPct val="61111"/>
              <a:buFont typeface="Arial"/>
              <a:buChar char="●"/>
            </a:pPr>
            <a:r>
              <a:rPr lang="es"/>
              <a:t>Sueño </a:t>
            </a:r>
            <a:endParaRPr/>
          </a:p>
          <a:p>
            <a:pPr indent="-277494" lvl="1" marL="914400" rtl="0" algn="just">
              <a:spcBef>
                <a:spcPts val="0"/>
              </a:spcBef>
              <a:spcAft>
                <a:spcPts val="0"/>
              </a:spcAft>
              <a:buClr>
                <a:srgbClr val="000000"/>
              </a:buClr>
              <a:buSzPct val="61111"/>
              <a:buFont typeface="Arial"/>
              <a:buChar char="○"/>
            </a:pPr>
            <a:r>
              <a:rPr lang="es" sz="1800"/>
              <a:t>El módulo proporciona información relacionada a la actividad de sueño del usuario, donde a partir del sensor de movilidad integrado en el smartphone registrará la conducta del usuario, mostrando una aproximación del tiempo real de descanso del mismo. </a:t>
            </a:r>
            <a:endParaRPr sz="1100">
              <a:solidFill>
                <a:srgbClr val="000000"/>
              </a:solidFill>
              <a:latin typeface="Arial"/>
              <a:ea typeface="Arial"/>
              <a:cs typeface="Arial"/>
              <a:sym typeface="Arial"/>
            </a:endParaRPr>
          </a:p>
          <a:p>
            <a:pPr indent="-277495" lvl="0" marL="457200" rtl="0" algn="l">
              <a:spcBef>
                <a:spcPts val="0"/>
              </a:spcBef>
              <a:spcAft>
                <a:spcPts val="0"/>
              </a:spcAft>
              <a:buClr>
                <a:srgbClr val="000000"/>
              </a:buClr>
              <a:buSzPct val="61111"/>
              <a:buFont typeface="Arial"/>
              <a:buChar char="●"/>
            </a:pPr>
            <a:r>
              <a:rPr lang="es"/>
              <a:t>Recordatorios</a:t>
            </a:r>
            <a:endParaRPr/>
          </a:p>
          <a:p>
            <a:pPr indent="-277494" lvl="1" marL="914400" rtl="0" algn="just">
              <a:spcBef>
                <a:spcPts val="0"/>
              </a:spcBef>
              <a:spcAft>
                <a:spcPts val="0"/>
              </a:spcAft>
              <a:buClr>
                <a:srgbClr val="000000"/>
              </a:buClr>
              <a:buSzPct val="61111"/>
              <a:buFont typeface="Arial"/>
              <a:buChar char="○"/>
            </a:pPr>
            <a:r>
              <a:rPr lang="es" sz="1800"/>
              <a:t>El módulo proporciona un mecanismo de recordatorio en donde el usuario especificará el motivo del recordatorio, fecha y hora para que en el momento indicado el smartphone notifique al usuario de su nota, su principal propósito es recordar citas. Además se cuenta con una lista de información relacionada a medicamentos comunes en casa que podrían ser útiles para una solución rápida a algún síntoma.</a:t>
            </a:r>
            <a:endParaRPr sz="1800"/>
          </a:p>
          <a:p>
            <a:pPr indent="-277495" lvl="0" marL="457200" rtl="0" algn="just">
              <a:spcBef>
                <a:spcPts val="0"/>
              </a:spcBef>
              <a:spcAft>
                <a:spcPts val="0"/>
              </a:spcAft>
              <a:buClr>
                <a:srgbClr val="000000"/>
              </a:buClr>
              <a:buSzPct val="61111"/>
              <a:buFont typeface="Arial"/>
              <a:buChar char="●"/>
            </a:pPr>
            <a:r>
              <a:rPr lang="es"/>
              <a:t>Consejos</a:t>
            </a:r>
            <a:endParaRPr/>
          </a:p>
          <a:p>
            <a:pPr indent="-277494" lvl="1" marL="914400" rtl="0" algn="just">
              <a:spcBef>
                <a:spcPts val="0"/>
              </a:spcBef>
              <a:spcAft>
                <a:spcPts val="0"/>
              </a:spcAft>
              <a:buClr>
                <a:srgbClr val="000000"/>
              </a:buClr>
              <a:buSzPct val="61111"/>
              <a:buFont typeface="Arial"/>
              <a:buChar char="○"/>
            </a:pPr>
            <a:r>
              <a:rPr lang="es" sz="1800"/>
              <a:t>En diferentes vistas de la aplicación se muestran consejos y frases motivacionales que ayudarán al usuario a sentirse mejor emocionalmente y ayudarán a tener un estilo de vida mejor.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182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Antecedentes, </a:t>
            </a:r>
            <a:r>
              <a:rPr lang="es"/>
              <a:t>problemática</a:t>
            </a:r>
            <a:r>
              <a:rPr lang="es"/>
              <a:t> y </a:t>
            </a:r>
            <a:r>
              <a:rPr lang="es"/>
              <a:t>justificación</a:t>
            </a:r>
            <a:endParaRPr/>
          </a:p>
        </p:txBody>
      </p:sp>
      <p:sp>
        <p:nvSpPr>
          <p:cNvPr id="96" name="Google Shape;96;p18"/>
          <p:cNvSpPr txBox="1"/>
          <p:nvPr>
            <p:ph idx="1" type="body"/>
          </p:nvPr>
        </p:nvSpPr>
        <p:spPr>
          <a:xfrm>
            <a:off x="311700" y="796575"/>
            <a:ext cx="5798700" cy="39420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a:t>Con anterioridad los problemas mentales iban más relacionados a eventos traumáticos o situaciones con mucha carga emocional que afectan en la salud de las personas, sin embargo con la introducción de las tecnologías a la vida diaria de las personas empezó a verse afectación a las rutinas de sueño y equilibrio emocional provocado por el uso inconsciente de las aplicaciones. Para poder desarrollar el proyecto  se tuvo que hacer una investigación acerca de las formas de contrarrestar estos padecimientos negativos por el mal uso de la tecnología, los cuales nos dieron pauta para la implementación del código en la aplicación.</a:t>
            </a:r>
            <a:endParaRPr/>
          </a:p>
        </p:txBody>
      </p:sp>
      <p:pic>
        <p:nvPicPr>
          <p:cNvPr id="97" name="Google Shape;97;p18"/>
          <p:cNvPicPr preferRelativeResize="0"/>
          <p:nvPr/>
        </p:nvPicPr>
        <p:blipFill>
          <a:blip r:embed="rId3">
            <a:alphaModFix/>
          </a:blip>
          <a:stretch>
            <a:fillRect/>
          </a:stretch>
        </p:blipFill>
        <p:spPr>
          <a:xfrm>
            <a:off x="6310600" y="840625"/>
            <a:ext cx="2597274" cy="1731124"/>
          </a:xfrm>
          <a:prstGeom prst="rect">
            <a:avLst/>
          </a:prstGeom>
          <a:noFill/>
          <a:ln>
            <a:noFill/>
          </a:ln>
        </p:spPr>
      </p:pic>
      <p:pic>
        <p:nvPicPr>
          <p:cNvPr id="98" name="Google Shape;98;p18"/>
          <p:cNvPicPr preferRelativeResize="0"/>
          <p:nvPr/>
        </p:nvPicPr>
        <p:blipFill>
          <a:blip r:embed="rId4">
            <a:alphaModFix/>
          </a:blip>
          <a:stretch>
            <a:fillRect/>
          </a:stretch>
        </p:blipFill>
        <p:spPr>
          <a:xfrm>
            <a:off x="6310600" y="2814975"/>
            <a:ext cx="2597274" cy="17809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Antecedentes, problemática y justificación</a:t>
            </a:r>
            <a:endParaRPr/>
          </a:p>
        </p:txBody>
      </p:sp>
      <p:sp>
        <p:nvSpPr>
          <p:cNvPr id="104" name="Google Shape;104;p19"/>
          <p:cNvSpPr txBox="1"/>
          <p:nvPr>
            <p:ph idx="1" type="body"/>
          </p:nvPr>
        </p:nvSpPr>
        <p:spPr>
          <a:xfrm>
            <a:off x="311700" y="450375"/>
            <a:ext cx="8520600" cy="33330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a:t>Es importante mantener un estilo de vida saludable debido a los múltiples beneficios que conlleva para nuestro bienestar físico, mental y emocional. Adoptar hábitos saludables, como una alimentación equilibrada, la práctica regular de ejercicios de meditación y un descanso adecuado, contribuye a prevenir enfermedades crónicas, fortalecer nuestro sistema inmunológico y mejorar nuestra calidad de vida en general. Además, un estilo de vida saludable nos brinda mayor energía y vitalidad, nos ayuda a mantener un peso adecuado, a reducir el estrés y a mejorar nuestra autoestima. Asimismo, promueve una mayor longevidad y nos permite disfrutar de una vida más plena y activa. En definitiva, mantener un estilo de vida saludable nos permite cuidar de nuestra salud y disfrutar de una vida más equilibrada, satisfactoria y productiva.</a:t>
            </a:r>
            <a:endParaRPr/>
          </a:p>
        </p:txBody>
      </p:sp>
      <p:pic>
        <p:nvPicPr>
          <p:cNvPr id="105" name="Google Shape;105;p19"/>
          <p:cNvPicPr preferRelativeResize="0"/>
          <p:nvPr/>
        </p:nvPicPr>
        <p:blipFill>
          <a:blip r:embed="rId3">
            <a:alphaModFix/>
          </a:blip>
          <a:stretch>
            <a:fillRect/>
          </a:stretch>
        </p:blipFill>
        <p:spPr>
          <a:xfrm>
            <a:off x="2116388" y="3783375"/>
            <a:ext cx="4911225" cy="1228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224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Objetivos</a:t>
            </a:r>
            <a:endParaRPr/>
          </a:p>
        </p:txBody>
      </p:sp>
      <p:sp>
        <p:nvSpPr>
          <p:cNvPr id="111" name="Google Shape;111;p20"/>
          <p:cNvSpPr txBox="1"/>
          <p:nvPr>
            <p:ph idx="1" type="body"/>
          </p:nvPr>
        </p:nvSpPr>
        <p:spPr>
          <a:xfrm>
            <a:off x="311700" y="797425"/>
            <a:ext cx="8520600" cy="3771600"/>
          </a:xfrm>
          <a:prstGeom prst="rect">
            <a:avLst/>
          </a:prstGeom>
        </p:spPr>
        <p:txBody>
          <a:bodyPr anchorCtr="0" anchor="t" bIns="91425" lIns="91425" spcFirstLastPara="1" rIns="91425" wrap="square" tIns="91425">
            <a:normAutofit fontScale="92500" lnSpcReduction="20000"/>
          </a:bodyPr>
          <a:lstStyle/>
          <a:p>
            <a:pPr indent="0" lvl="0" marL="0" rtl="0" algn="just">
              <a:spcBef>
                <a:spcPts val="0"/>
              </a:spcBef>
              <a:spcAft>
                <a:spcPts val="0"/>
              </a:spcAft>
              <a:buNone/>
            </a:pPr>
            <a:r>
              <a:rPr b="1" lang="es" u="sng"/>
              <a:t>Objetivo general:</a:t>
            </a:r>
            <a:endParaRPr b="1" u="sng"/>
          </a:p>
          <a:p>
            <a:pPr indent="0" lvl="0" marL="0" rtl="0" algn="just">
              <a:spcBef>
                <a:spcPts val="0"/>
              </a:spcBef>
              <a:spcAft>
                <a:spcPts val="0"/>
              </a:spcAft>
              <a:buNone/>
            </a:pPr>
            <a:r>
              <a:t/>
            </a:r>
            <a:endParaRPr/>
          </a:p>
          <a:p>
            <a:pPr indent="0" lvl="0" marL="0" rtl="0" algn="just">
              <a:spcBef>
                <a:spcPts val="0"/>
              </a:spcBef>
              <a:spcAft>
                <a:spcPts val="0"/>
              </a:spcAft>
              <a:buNone/>
            </a:pPr>
            <a:r>
              <a:rPr lang="es"/>
              <a:t>	Desarrollar una aplicación que ayude a formar hábitos de salud a las personas a través de herramientas enfocadas. </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s" u="sng"/>
              <a:t>Objetivos específicos:</a:t>
            </a:r>
            <a:endParaRPr b="1" u="sng"/>
          </a:p>
          <a:p>
            <a:pPr indent="0" lvl="0" marL="0" rtl="0" algn="just">
              <a:spcBef>
                <a:spcPts val="0"/>
              </a:spcBef>
              <a:spcAft>
                <a:spcPts val="0"/>
              </a:spcAft>
              <a:buNone/>
            </a:pPr>
            <a:r>
              <a:t/>
            </a:r>
            <a:endParaRPr/>
          </a:p>
          <a:p>
            <a:pPr indent="-293211" lvl="0" marL="457200" rtl="0" algn="just">
              <a:spcBef>
                <a:spcPts val="0"/>
              </a:spcBef>
              <a:spcAft>
                <a:spcPts val="0"/>
              </a:spcAft>
              <a:buClr>
                <a:srgbClr val="000000"/>
              </a:buClr>
              <a:buSzPct val="61111"/>
              <a:buFont typeface="Arial"/>
              <a:buChar char="●"/>
            </a:pPr>
            <a:r>
              <a:rPr lang="es"/>
              <a:t>Crear una aplicación amigable y de fácil uso para el usuario </a:t>
            </a:r>
            <a:endParaRPr/>
          </a:p>
          <a:p>
            <a:pPr indent="-293211" lvl="0" marL="457200" rtl="0" algn="just">
              <a:spcBef>
                <a:spcPts val="0"/>
              </a:spcBef>
              <a:spcAft>
                <a:spcPts val="0"/>
              </a:spcAft>
              <a:buClr>
                <a:srgbClr val="000000"/>
              </a:buClr>
              <a:buSzPct val="61111"/>
              <a:buFont typeface="Arial"/>
              <a:buChar char="●"/>
            </a:pPr>
            <a:r>
              <a:rPr lang="es"/>
              <a:t>Proporcionar al usuario recordatorios para tomar medicamentos y citas médicas.</a:t>
            </a:r>
            <a:endParaRPr/>
          </a:p>
          <a:p>
            <a:pPr indent="-293211" lvl="0" marL="457200" rtl="0" algn="just">
              <a:spcBef>
                <a:spcPts val="0"/>
              </a:spcBef>
              <a:spcAft>
                <a:spcPts val="0"/>
              </a:spcAft>
              <a:buClr>
                <a:srgbClr val="000000"/>
              </a:buClr>
              <a:buSzPct val="61111"/>
              <a:buFont typeface="Arial"/>
              <a:buChar char="●"/>
            </a:pPr>
            <a:r>
              <a:rPr lang="es"/>
              <a:t>Ofrecer información y recomendaciones sobre un sueño saludable.</a:t>
            </a:r>
            <a:endParaRPr/>
          </a:p>
          <a:p>
            <a:pPr indent="-293211" lvl="0" marL="457200" rtl="0" algn="just">
              <a:spcBef>
                <a:spcPts val="0"/>
              </a:spcBef>
              <a:spcAft>
                <a:spcPts val="0"/>
              </a:spcAft>
              <a:buClr>
                <a:srgbClr val="000000"/>
              </a:buClr>
              <a:buSzPct val="61111"/>
              <a:buFont typeface="Arial"/>
              <a:buChar char="●"/>
            </a:pPr>
            <a:r>
              <a:rPr lang="es"/>
              <a:t>Ofrecer información sobre recetas saludables diariamente.</a:t>
            </a:r>
            <a:endParaRPr/>
          </a:p>
          <a:p>
            <a:pPr indent="-293211" lvl="0" marL="457200" rtl="0" algn="just">
              <a:spcBef>
                <a:spcPts val="0"/>
              </a:spcBef>
              <a:spcAft>
                <a:spcPts val="0"/>
              </a:spcAft>
              <a:buClr>
                <a:srgbClr val="000000"/>
              </a:buClr>
              <a:buSzPct val="61111"/>
              <a:buFont typeface="Arial"/>
              <a:buChar char="●"/>
            </a:pPr>
            <a:r>
              <a:rPr lang="es"/>
              <a:t>Ofrecer una guía para poder realizar ejercicios de relajación a través de la respiración con un asistente auditivo.</a:t>
            </a:r>
            <a:endParaRPr/>
          </a:p>
          <a:p>
            <a:pPr indent="-293211" lvl="0" marL="457200" rtl="0" algn="just">
              <a:spcBef>
                <a:spcPts val="0"/>
              </a:spcBef>
              <a:spcAft>
                <a:spcPts val="0"/>
              </a:spcAft>
              <a:buClr>
                <a:srgbClr val="000000"/>
              </a:buClr>
              <a:buSzPct val="61111"/>
              <a:buFont typeface="Arial"/>
              <a:buChar char="●"/>
            </a:pPr>
            <a:r>
              <a:rPr lang="es"/>
              <a:t>Ofrecer un informe del tiempo dedicado al sueño diario.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190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Estándar</a:t>
            </a:r>
            <a:r>
              <a:rPr lang="es"/>
              <a:t> en el desarrollo de software</a:t>
            </a:r>
            <a:endParaRPr/>
          </a:p>
        </p:txBody>
      </p:sp>
      <p:sp>
        <p:nvSpPr>
          <p:cNvPr id="117" name="Google Shape;117;p21"/>
          <p:cNvSpPr txBox="1"/>
          <p:nvPr>
            <p:ph idx="1" type="body"/>
          </p:nvPr>
        </p:nvSpPr>
        <p:spPr>
          <a:xfrm>
            <a:off x="311700" y="823675"/>
            <a:ext cx="8520600" cy="3745200"/>
          </a:xfrm>
          <a:prstGeom prst="rect">
            <a:avLst/>
          </a:prstGeom>
        </p:spPr>
        <p:txBody>
          <a:bodyPr anchorCtr="0" anchor="t" bIns="91425" lIns="91425" spcFirstLastPara="1" rIns="91425" wrap="square" tIns="91425">
            <a:normAutofit fontScale="92500" lnSpcReduction="20000"/>
          </a:bodyPr>
          <a:lstStyle/>
          <a:p>
            <a:pPr indent="0" lvl="0" marL="0" rtl="0" algn="just">
              <a:spcBef>
                <a:spcPts val="0"/>
              </a:spcBef>
              <a:spcAft>
                <a:spcPts val="0"/>
              </a:spcAft>
              <a:buNone/>
            </a:pPr>
            <a:r>
              <a:rPr lang="es"/>
              <a:t>Estándares</a:t>
            </a:r>
            <a:r>
              <a:rPr lang="es"/>
              <a:t> de </a:t>
            </a:r>
            <a:r>
              <a:rPr lang="es"/>
              <a:t>Codificación</a:t>
            </a:r>
            <a:r>
              <a:rPr lang="es"/>
              <a:t> en Java Android Studio.</a:t>
            </a:r>
            <a:endParaRPr/>
          </a:p>
          <a:p>
            <a:pPr indent="0" lvl="0" marL="0" rtl="0" algn="just">
              <a:spcBef>
                <a:spcPts val="1200"/>
              </a:spcBef>
              <a:spcAft>
                <a:spcPts val="0"/>
              </a:spcAft>
              <a:buNone/>
            </a:pPr>
            <a:r>
              <a:rPr lang="es"/>
              <a:t>Convención de nomenclatura: Utilizar nombres descriptivos y significativos para tus clases, métodos, variables y recursos. </a:t>
            </a:r>
            <a:endParaRPr/>
          </a:p>
          <a:p>
            <a:pPr indent="0" lvl="0" marL="0" rtl="0" algn="just">
              <a:spcBef>
                <a:spcPts val="1200"/>
              </a:spcBef>
              <a:spcAft>
                <a:spcPts val="0"/>
              </a:spcAft>
              <a:buNone/>
            </a:pPr>
            <a:r>
              <a:rPr lang="es"/>
              <a:t>Organización del código: </a:t>
            </a:r>
            <a:r>
              <a:rPr lang="es"/>
              <a:t>Mantener</a:t>
            </a:r>
            <a:r>
              <a:rPr lang="es"/>
              <a:t> una estructura de paquetes lógica y ordenada para tus clases. Agrupa las clases relacionadas en los mismos paquetes y utiliza subpaquetes si es necesario.</a:t>
            </a:r>
            <a:endParaRPr/>
          </a:p>
          <a:p>
            <a:pPr indent="0" lvl="0" marL="0" rtl="0" algn="just">
              <a:spcBef>
                <a:spcPts val="1200"/>
              </a:spcBef>
              <a:spcAft>
                <a:spcPts val="0"/>
              </a:spcAft>
              <a:buNone/>
            </a:pPr>
            <a:r>
              <a:rPr lang="es"/>
              <a:t>Comentarios: </a:t>
            </a:r>
            <a:r>
              <a:rPr lang="es"/>
              <a:t>Utilizar comentarios</a:t>
            </a:r>
            <a:r>
              <a:rPr lang="es"/>
              <a:t> adecuados para documentar tu código. Explica la funcionalidad, los algoritmos importantes y cualquier información relevante para facilitar la comprensión del código por parte de otros desarrolladores.</a:t>
            </a:r>
            <a:endParaRPr/>
          </a:p>
          <a:p>
            <a:pPr indent="0" lvl="0" marL="0" rtl="0" algn="just">
              <a:spcBef>
                <a:spcPts val="1200"/>
              </a:spcBef>
              <a:spcAft>
                <a:spcPts val="1200"/>
              </a:spcAft>
              <a:buNone/>
            </a:pPr>
            <a:r>
              <a:rPr lang="es"/>
              <a:t>Uso de recursos y dimensiones: Utilizar adecuadamente los recursos y dimensiones definidos en los archivos XML para mantener una interfaz de usuario coherente en diferentes dispositivos y tamaños de pantalla.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